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5"/>
  </p:notesMasterIdLst>
  <p:sldIdLst>
    <p:sldId id="256" r:id="rId2"/>
    <p:sldId id="283" r:id="rId3"/>
    <p:sldId id="258" r:id="rId4"/>
    <p:sldId id="284" r:id="rId5"/>
    <p:sldId id="276" r:id="rId6"/>
    <p:sldId id="285" r:id="rId7"/>
    <p:sldId id="286" r:id="rId8"/>
    <p:sldId id="287" r:id="rId9"/>
    <p:sldId id="263" r:id="rId10"/>
    <p:sldId id="290" r:id="rId11"/>
    <p:sldId id="291" r:id="rId12"/>
    <p:sldId id="294" r:id="rId13"/>
    <p:sldId id="274" r:id="rId14"/>
    <p:sldId id="275" r:id="rId15"/>
    <p:sldId id="257" r:id="rId16"/>
    <p:sldId id="259" r:id="rId17"/>
    <p:sldId id="260" r:id="rId18"/>
    <p:sldId id="262" r:id="rId19"/>
    <p:sldId id="278" r:id="rId20"/>
    <p:sldId id="264" r:id="rId21"/>
    <p:sldId id="281" r:id="rId22"/>
    <p:sldId id="265" r:id="rId23"/>
    <p:sldId id="282" r:id="rId24"/>
    <p:sldId id="280" r:id="rId25"/>
    <p:sldId id="266" r:id="rId26"/>
    <p:sldId id="267" r:id="rId27"/>
    <p:sldId id="268" r:id="rId28"/>
    <p:sldId id="269" r:id="rId29"/>
    <p:sldId id="270" r:id="rId30"/>
    <p:sldId id="271" r:id="rId31"/>
    <p:sldId id="277" r:id="rId32"/>
    <p:sldId id="273" r:id="rId33"/>
    <p:sldId id="28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Lato" panose="020F0502020204030203" pitchFamily="34" charset="0"/>
      <p:regular r:id="rId40"/>
      <p:bold r:id="rId41"/>
      <p:italic r:id="rId42"/>
      <p:boldItalic r:id="rId43"/>
    </p:embeddedFont>
    <p:embeddedFont>
      <p:font typeface="Raleway"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Mono" panose="020B0604020202020204" charset="0"/>
      <p:regular r:id="rId52"/>
      <p:bold r:id="rId53"/>
      <p:italic r:id="rId54"/>
      <p:boldItalic r:id="rId55"/>
    </p:embeddedFont>
    <p:embeddedFont>
      <p:font typeface="Tahoma" panose="020B0604030504040204" pitchFamily="3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4F8E4-572F-47C6-9C8F-FFBD658C149D}" v="7" dt="2020-05-26T14:37:25.87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4" autoAdjust="0"/>
  </p:normalViewPr>
  <p:slideViewPr>
    <p:cSldViewPr snapToGrid="0">
      <p:cViewPr varScale="1">
        <p:scale>
          <a:sx n="84" d="100"/>
          <a:sy n="84" d="100"/>
        </p:scale>
        <p:origin x="1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355600" y="674688"/>
            <a:ext cx="5922963" cy="3332162"/>
          </a:xfrm>
          <a:ln/>
        </p:spPr>
      </p:sp>
      <p:sp>
        <p:nvSpPr>
          <p:cNvPr id="798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r>
              <a:rPr lang="en-US" dirty="0"/>
              <a:t>Benefits</a:t>
            </a:r>
          </a:p>
          <a:p>
            <a:pPr marL="166632" indent="-166632">
              <a:buFont typeface="Arial" panose="020B0604020202020204" pitchFamily="34" charset="0"/>
              <a:buChar char="•"/>
            </a:pPr>
            <a:r>
              <a:rPr lang="en-US" altLang="en-US" dirty="0"/>
              <a:t>Performance improves for compiled SQL statements</a:t>
            </a:r>
          </a:p>
          <a:p>
            <a:pPr marL="166632" indent="-166632">
              <a:buFont typeface="Arial" panose="020B0604020202020204" pitchFamily="34" charset="0"/>
              <a:buChar char="•"/>
            </a:pPr>
            <a:r>
              <a:rPr lang="en-US" altLang="en-US" dirty="0"/>
              <a:t>Reduced network traffic</a:t>
            </a:r>
          </a:p>
          <a:p>
            <a:pPr marL="166632" indent="-166632">
              <a:buFont typeface="Arial" panose="020B0604020202020204" pitchFamily="34" charset="0"/>
              <a:buChar char="•"/>
            </a:pPr>
            <a:r>
              <a:rPr lang="en-US" altLang="en-US" dirty="0"/>
              <a:t>Improved security</a:t>
            </a:r>
          </a:p>
          <a:p>
            <a:pPr marL="166632" indent="-166632">
              <a:buFont typeface="Arial" panose="020B0604020202020204" pitchFamily="34" charset="0"/>
              <a:buChar char="•"/>
            </a:pPr>
            <a:r>
              <a:rPr lang="en-US" altLang="en-US" dirty="0"/>
              <a:t>Improved data integrity</a:t>
            </a:r>
          </a:p>
          <a:p>
            <a:pPr marL="166632" indent="-166632">
              <a:buFont typeface="Arial" panose="020B0604020202020204" pitchFamily="34" charset="0"/>
              <a:buChar char="•"/>
            </a:pPr>
            <a:r>
              <a:rPr lang="en-US" altLang="en-US" dirty="0"/>
              <a:t>Thinner clients</a:t>
            </a:r>
          </a:p>
          <a:p>
            <a:pPr eaLnBrk="1" hangingPunct="1"/>
            <a:endParaRPr lang="en-US" altLang="en-US" baseline="0" dirty="0">
              <a:cs typeface="Arial" panose="020B0604020202020204" pitchFamily="34" charset="0"/>
            </a:endParaRPr>
          </a:p>
          <a:p>
            <a:r>
              <a:rPr lang="en-US" altLang="en-US" b="1" dirty="0"/>
              <a:t>Transaction:</a:t>
            </a:r>
            <a:r>
              <a:rPr lang="en-US" altLang="en-US" dirty="0"/>
              <a:t> one or more updates that must be completely processed or not processed at all</a:t>
            </a:r>
          </a:p>
          <a:p>
            <a:pPr marL="166632" indent="-166632">
              <a:buFont typeface="Arial" panose="020B0604020202020204" pitchFamily="34" charset="0"/>
              <a:buChar char="•"/>
            </a:pPr>
            <a:r>
              <a:rPr lang="en-US" altLang="en-US" dirty="0"/>
              <a:t>ROLLBACK if any update fails</a:t>
            </a:r>
          </a:p>
          <a:p>
            <a:pPr marL="166632" indent="-166632">
              <a:spcBef>
                <a:spcPts val="0"/>
              </a:spcBef>
              <a:buFont typeface="Arial" panose="020B0604020202020204" pitchFamily="34" charset="0"/>
              <a:buChar char="•"/>
            </a:pPr>
            <a:r>
              <a:rPr lang="en-US" altLang="en-US" dirty="0"/>
              <a:t>COMMIT at end if there are no issues</a:t>
            </a:r>
          </a:p>
          <a:p>
            <a:pPr eaLnBrk="1" hangingPunct="1"/>
            <a:endParaRPr lang="en-US" altLang="en-US" baseline="0" dirty="0">
              <a:cs typeface="Arial" panose="020B0604020202020204" pitchFamily="34" charset="0"/>
            </a:endParaRPr>
          </a:p>
          <a:p>
            <a:pPr eaLnBrk="1" hangingPunct="1"/>
            <a:r>
              <a:rPr lang="en-US" altLang="en-US" b="1" baseline="0" dirty="0">
                <a:cs typeface="Arial" panose="020B0604020202020204" pitchFamily="34" charset="0"/>
              </a:rPr>
              <a:t>Testing SAVEPOINT:</a:t>
            </a:r>
          </a:p>
          <a:p>
            <a:pPr marL="0" lvl="1" defTabSz="444353" eaLnBrk="1" hangingPunct="1">
              <a:defRPr/>
            </a:pPr>
            <a:r>
              <a:rPr lang="en-US" altLang="en-US" dirty="0">
                <a:latin typeface="Courier New" panose="02070309020205020404" pitchFamily="49" charset="0"/>
                <a:cs typeface="Courier New" panose="02070309020205020404" pitchFamily="49" charset="0"/>
              </a:rPr>
              <a:t>CREATE TABLE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integer);</a:t>
            </a:r>
          </a:p>
          <a:p>
            <a:pPr marL="0" lvl="1" defTabSz="444353" eaLnBrk="1" hangingPunct="1">
              <a:defRPr/>
            </a:pPr>
            <a:endParaRPr lang="en-US" dirty="0">
              <a:latin typeface="Courier New" panose="02070309020205020404" pitchFamily="49" charset="0"/>
              <a:cs typeface="Courier New" panose="02070309020205020404" pitchFamily="49" charset="0"/>
            </a:endParaRPr>
          </a:p>
          <a:p>
            <a:pPr marL="0" lvl="1" defTabSz="444353" eaLnBrk="1" hangingPunct="1">
              <a:defRPr/>
            </a:pPr>
            <a:r>
              <a:rPr lang="en-US" dirty="0">
                <a:latin typeface="Courier New" panose="02070309020205020404" pitchFamily="49" charset="0"/>
                <a:cs typeface="Courier New" panose="02070309020205020404" pitchFamily="49" charset="0"/>
              </a:rPr>
              <a:t>DELIMITER $$</a:t>
            </a:r>
          </a:p>
          <a:p>
            <a:r>
              <a:rPr lang="en-US" altLang="en-US" dirty="0">
                <a:latin typeface="Courier New" panose="02070309020205020404" pitchFamily="49" charset="0"/>
                <a:cs typeface="Courier New" panose="02070309020205020404" pitchFamily="49" charset="0"/>
              </a:rPr>
              <a:t>DECLARE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integer DEFAULT 0;</a:t>
            </a:r>
          </a:p>
          <a:p>
            <a:r>
              <a:rPr lang="en-US" altLang="en-US" dirty="0">
                <a:latin typeface="Courier New" panose="02070309020205020404" pitchFamily="49" charset="0"/>
                <a:cs typeface="Courier New" panose="02070309020205020404" pitchFamily="49" charset="0"/>
              </a:rPr>
              <a:t>SET </a:t>
            </a:r>
            <a:r>
              <a:rPr lang="en-US" altLang="en-US" dirty="0" err="1">
                <a:latin typeface="Courier New" panose="02070309020205020404" pitchFamily="49" charset="0"/>
                <a:cs typeface="Courier New" panose="02070309020205020404" pitchFamily="49" charset="0"/>
              </a:rPr>
              <a:t>i</a:t>
            </a:r>
            <a:r>
              <a:rPr lang="en-US" altLang="en-US" baseline="0" dirty="0">
                <a:latin typeface="Courier New" panose="02070309020205020404" pitchFamily="49" charset="0"/>
                <a:cs typeface="Courier New" panose="02070309020205020404" pitchFamily="49" charset="0"/>
              </a:rPr>
              <a:t> = 1;</a:t>
            </a:r>
            <a:endParaRPr lang="en-US" altLang="en-US" dirty="0">
              <a:latin typeface="Courier New" panose="02070309020205020404" pitchFamily="49" charset="0"/>
              <a:cs typeface="Courier New" panose="02070309020205020404" pitchFamily="49" charset="0"/>
            </a:endParaRPr>
          </a:p>
          <a:p>
            <a:pPr>
              <a:spcBef>
                <a:spcPts val="0"/>
              </a:spcBef>
            </a:pPr>
            <a:r>
              <a:rPr lang="en-US" altLang="en-US" dirty="0">
                <a:latin typeface="Courier New" panose="02070309020205020404" pitchFamily="49" charset="0"/>
                <a:cs typeface="Courier New" panose="02070309020205020404" pitchFamily="49" charset="0"/>
              </a:rPr>
              <a:t>BEGIN</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SET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- 1;</a:t>
            </a:r>
          </a:p>
          <a:p>
            <a:pPr defTabSz="444353">
              <a:spcBef>
                <a:spcPts val="0"/>
              </a:spcBef>
              <a:defRPr/>
            </a:pPr>
            <a:r>
              <a:rPr lang="en-US" altLang="en-US" dirty="0">
                <a:latin typeface="Courier New" panose="02070309020205020404" pitchFamily="49" charset="0"/>
                <a:cs typeface="Courier New" panose="02070309020205020404" pitchFamily="49" charset="0"/>
              </a:rPr>
              <a:t>  SAVEPOINT A;</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COMMIT;</a:t>
            </a:r>
          </a:p>
          <a:p>
            <a:pPr>
              <a:spcBef>
                <a:spcPts val="0"/>
              </a:spcBef>
            </a:pPr>
            <a:r>
              <a:rPr lang="en-US" altLang="en-US" dirty="0">
                <a:latin typeface="Courier New" panose="02070309020205020404" pitchFamily="49" charset="0"/>
                <a:cs typeface="Courier New" panose="02070309020205020404" pitchFamily="49" charset="0"/>
              </a:rPr>
              <a:t>EXCEPTION</a:t>
            </a:r>
          </a:p>
          <a:p>
            <a:pPr>
              <a:spcBef>
                <a:spcPts val="0"/>
              </a:spcBef>
            </a:pPr>
            <a:r>
              <a:rPr lang="en-US" altLang="en-US" dirty="0">
                <a:latin typeface="Courier New" panose="02070309020205020404" pitchFamily="49" charset="0"/>
                <a:cs typeface="Courier New" panose="02070309020205020404" pitchFamily="49" charset="0"/>
              </a:rPr>
              <a:t>  WHEN ZERO_DIVIDE THEN</a:t>
            </a:r>
            <a:r>
              <a:rPr lang="en-US" altLang="en-US" baseline="0" dirty="0">
                <a:latin typeface="Courier New" panose="02070309020205020404" pitchFamily="49" charset="0"/>
                <a:cs typeface="Courier New" panose="02070309020205020404" pitchFamily="49" charset="0"/>
              </a:rPr>
              <a:t> </a:t>
            </a:r>
            <a:r>
              <a:rPr lang="en-US" altLang="en-US" b="0" dirty="0">
                <a:latin typeface="Courier New" panose="02070309020205020404" pitchFamily="49" charset="0"/>
                <a:cs typeface="Courier New" panose="02070309020205020404" pitchFamily="49" charset="0"/>
              </a:rPr>
              <a:t>ROLLBACK TO SAVEPOINT A;</a:t>
            </a:r>
            <a:endParaRPr lang="en-US" altLang="en-US" b="0" dirty="0">
              <a:cs typeface="Arial" panose="020B0604020202020204" pitchFamily="34" charset="0"/>
            </a:endParaRPr>
          </a:p>
          <a:p>
            <a:pPr>
              <a:spcBef>
                <a:spcPts val="0"/>
              </a:spcBef>
            </a:pPr>
            <a:r>
              <a:rPr lang="en-US" altLang="en-US"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7690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a:t>
            </a:r>
            <a:r>
              <a:rPr lang="en-US" baseline="0" dirty="0"/>
              <a:t> triggers we could:</a:t>
            </a:r>
          </a:p>
          <a:p>
            <a:pPr marL="166632" indent="-166632">
              <a:buFont typeface="Arial" panose="020B0604020202020204" pitchFamily="34" charset="0"/>
              <a:buChar char="•"/>
            </a:pPr>
            <a:r>
              <a:rPr lang="en-US" baseline="0" dirty="0"/>
              <a:t>Substitute based on a calculation of other values or a default value if not specified in table creation</a:t>
            </a:r>
          </a:p>
          <a:p>
            <a:pPr marL="166632" indent="-166632">
              <a:buFont typeface="Arial" panose="020B0604020202020204" pitchFamily="34" charset="0"/>
              <a:buChar char="•"/>
            </a:pPr>
            <a:r>
              <a:rPr lang="en-US" baseline="0" dirty="0"/>
              <a:t>Construct a report table that keeps track of missing values</a:t>
            </a:r>
          </a:p>
          <a:p>
            <a:pPr marL="166632" indent="-166632">
              <a:buFont typeface="Arial" panose="020B0604020202020204" pitchFamily="34" charset="0"/>
              <a:buChar char="•"/>
            </a:pPr>
            <a:r>
              <a:rPr lang="en-US" baseline="0" dirty="0"/>
              <a:t>Check for significant values before inserting/updating data in the database</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33</a:t>
            </a:fld>
            <a:endParaRPr lang="en-US"/>
          </a:p>
        </p:txBody>
      </p:sp>
    </p:spTree>
    <p:extLst>
      <p:ext uri="{BB962C8B-B14F-4D97-AF65-F5344CB8AC3E}">
        <p14:creationId xmlns:p14="http://schemas.microsoft.com/office/powerpoint/2010/main" val="254076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DELIMITER </a:t>
            </a:r>
            <a:r>
              <a:rPr lang="en-US" b="0" dirty="0"/>
              <a:t>changes</a:t>
            </a:r>
            <a:r>
              <a:rPr lang="en-US" b="0" baseline="0" dirty="0"/>
              <a:t> the delimiter to what is specified (e.g. $$). </a:t>
            </a:r>
            <a:r>
              <a:rPr lang="en-US" b="1" dirty="0"/>
              <a:t>Delimiters</a:t>
            </a:r>
            <a:r>
              <a:rPr lang="en-US" dirty="0"/>
              <a:t> are used to distinguish one line of code from another</a:t>
            </a:r>
          </a:p>
          <a:p>
            <a:r>
              <a:rPr lang="en-US" b="1" dirty="0"/>
              <a:t>CREATE </a:t>
            </a:r>
            <a:r>
              <a:rPr lang="en-US" b="1" dirty="0" err="1"/>
              <a:t>routine</a:t>
            </a:r>
            <a:r>
              <a:rPr lang="en-US" b="1" baseline="0" dirty="0" err="1"/>
              <a:t>_name</a:t>
            </a:r>
            <a:r>
              <a:rPr lang="en-US" baseline="0" dirty="0"/>
              <a:t> will create the procedure, function, or trigger</a:t>
            </a:r>
            <a:endParaRPr lang="en-US" dirty="0"/>
          </a:p>
          <a:p>
            <a:r>
              <a:rPr lang="en-US" b="1" dirty="0"/>
              <a:t>DECLARE</a:t>
            </a:r>
            <a:r>
              <a:rPr lang="en-US" dirty="0"/>
              <a:t> provides the ability</a:t>
            </a:r>
            <a:r>
              <a:rPr lang="en-US" baseline="0" dirty="0"/>
              <a:t> to specify variables, constants, and cursors</a:t>
            </a:r>
          </a:p>
          <a:p>
            <a:r>
              <a:rPr lang="en-US" b="1" baseline="0" dirty="0"/>
              <a:t>BEGIN</a:t>
            </a:r>
            <a:r>
              <a:rPr lang="en-US" baseline="0" dirty="0"/>
              <a:t> </a:t>
            </a:r>
            <a:r>
              <a:rPr lang="en-US" dirty="0">
                <a:latin typeface="Courier New" panose="02070309020205020404" pitchFamily="49" charset="0"/>
                <a:cs typeface="Courier New" panose="02070309020205020404" pitchFamily="49" charset="0"/>
              </a:rPr>
              <a:t>executes program logic (mandatory) such as IF and LOOP</a:t>
            </a:r>
          </a:p>
          <a:p>
            <a:r>
              <a:rPr lang="en-US" b="1" dirty="0">
                <a:latin typeface="Courier New" panose="02070309020205020404" pitchFamily="49" charset="0"/>
                <a:cs typeface="Courier New" panose="02070309020205020404" pitchFamily="49" charset="0"/>
              </a:rPr>
              <a:t>END</a:t>
            </a:r>
            <a:r>
              <a:rPr lang="en-US" baseline="0" dirty="0">
                <a:latin typeface="Courier New" panose="02070309020205020404" pitchFamily="49" charset="0"/>
                <a:cs typeface="Courier New" panose="02070309020205020404" pitchFamily="49" charset="0"/>
              </a:rPr>
              <a:t> finishes the routine</a:t>
            </a:r>
          </a:p>
          <a:p>
            <a:r>
              <a:rPr lang="en-US" b="1" dirty="0">
                <a:latin typeface="Courier New" panose="02070309020205020404" pitchFamily="49" charset="0"/>
                <a:cs typeface="Courier New" panose="02070309020205020404" pitchFamily="49" charset="0"/>
              </a:rPr>
              <a:t>DELIMITER</a:t>
            </a:r>
            <a:r>
              <a:rPr lang="en-US" baseline="0" dirty="0">
                <a:latin typeface="Courier New" panose="02070309020205020404" pitchFamily="49" charset="0"/>
                <a:cs typeface="Courier New" panose="02070309020205020404" pitchFamily="49" charset="0"/>
              </a:rPr>
              <a:t> again </a:t>
            </a:r>
            <a:r>
              <a:rPr lang="en-US" dirty="0">
                <a:latin typeface="Courier New" panose="02070309020205020404" pitchFamily="49" charset="0"/>
                <a:cs typeface="Courier New" panose="02070309020205020404" pitchFamily="49" charset="0"/>
              </a:rPr>
              <a:t>resets the delimiter back to normal (</a:t>
            </a:r>
            <a:r>
              <a:rPr lang="en-US" dirty="0" err="1">
                <a:latin typeface="Courier New" panose="02070309020205020404" pitchFamily="49" charset="0"/>
                <a:cs typeface="Courier New" panose="02070309020205020404" pitchFamily="49" charset="0"/>
              </a:rPr>
              <a:t>e.g</a:t>
            </a:r>
            <a:r>
              <a:rPr lang="en-US" dirty="0">
                <a:latin typeface="Courier New" panose="02070309020205020404" pitchFamily="49" charset="0"/>
                <a:cs typeface="Courier New" panose="02070309020205020404" pitchFamily="49" charset="0"/>
              </a:rPr>
              <a:t> ;)</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3</a:t>
            </a:fld>
            <a:endParaRPr lang="en-US"/>
          </a:p>
        </p:txBody>
      </p:sp>
    </p:spTree>
    <p:extLst>
      <p:ext uri="{BB962C8B-B14F-4D97-AF65-F5344CB8AC3E}">
        <p14:creationId xmlns:p14="http://schemas.microsoft.com/office/powerpoint/2010/main" val="18691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defTabSz="444353" eaLnBrk="1" hangingPunct="1">
              <a:defRPr/>
            </a:pPr>
            <a:r>
              <a:rPr lang="en-US" altLang="en-US" b="1" dirty="0">
                <a:latin typeface="Courier New" panose="02070309020205020404" pitchFamily="49" charset="0"/>
                <a:cs typeface="Courier New" panose="02070309020205020404" pitchFamily="49" charset="0"/>
              </a:rPr>
              <a:t>IN </a:t>
            </a:r>
            <a:r>
              <a:rPr lang="en-US" altLang="en-US" baseline="0" dirty="0">
                <a:latin typeface="Courier New" panose="02070309020205020404" pitchFamily="49" charset="0"/>
                <a:cs typeface="Courier New" panose="02070309020205020404" pitchFamily="49" charset="0"/>
              </a:rPr>
              <a:t>passes an argument to the stored procedure which will not change even if it is changed in the procedure</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OUT</a:t>
            </a:r>
            <a:r>
              <a:rPr lang="en-US" altLang="en-US" b="0" baseline="0" dirty="0">
                <a:latin typeface="Courier New" panose="02070309020205020404" pitchFamily="49" charset="0"/>
                <a:cs typeface="Courier New" panose="02070309020205020404" pitchFamily="49" charset="0"/>
              </a:rPr>
              <a:t> the variable can change and be used outside the procedure but the initial value cannot be used</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INOUT</a:t>
            </a:r>
            <a:r>
              <a:rPr lang="en-US" altLang="en-US" dirty="0">
                <a:latin typeface="Courier New" panose="02070309020205020404" pitchFamily="49" charset="0"/>
                <a:cs typeface="Courier New" panose="02070309020205020404" pitchFamily="49" charset="0"/>
              </a:rPr>
              <a:t> passes</a:t>
            </a:r>
            <a:r>
              <a:rPr lang="en-US" altLang="en-US" baseline="0" dirty="0">
                <a:latin typeface="Courier New" panose="02070309020205020404" pitchFamily="49" charset="0"/>
                <a:cs typeface="Courier New" panose="02070309020205020404" pitchFamily="49" charset="0"/>
              </a:rPr>
              <a:t> an argument to the stored procedure which can change and be used outside the procedure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153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3986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963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ourier New" panose="02070309020205020404" pitchFamily="49" charset="0"/>
                <a:cs typeface="Courier New" panose="02070309020205020404" pitchFamily="49" charset="0"/>
              </a:rPr>
              <a:t>BEFORE|AFTER INSERT|UPDATE|DELETE</a:t>
            </a:r>
            <a:r>
              <a:rPr lang="en-US" b="0" dirty="0">
                <a:latin typeface="Courier New" panose="02070309020205020404" pitchFamily="49" charset="0"/>
                <a:cs typeface="Courier New" panose="02070309020205020404" pitchFamily="49" charset="0"/>
              </a:rPr>
              <a:t> will determine when this trigger will</a:t>
            </a:r>
            <a:r>
              <a:rPr lang="en-US" b="0" baseline="0" dirty="0">
                <a:latin typeface="Courier New" panose="02070309020205020404" pitchFamily="49" charset="0"/>
                <a:cs typeface="Courier New" panose="02070309020205020404" pitchFamily="49" charset="0"/>
              </a:rPr>
              <a:t> execute (see next slide)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 INSERT	</a:t>
            </a:r>
            <a:r>
              <a:rPr lang="en-US" dirty="0"/>
              <a:t>activated before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INSERT</a:t>
            </a:r>
            <a:r>
              <a:rPr lang="en-US" dirty="0"/>
              <a:t>	activated after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UPDATE</a:t>
            </a:r>
            <a:r>
              <a:rPr lang="en-US" dirty="0"/>
              <a:t>	activated before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UPDATE</a:t>
            </a:r>
            <a:r>
              <a:rPr lang="en-US" dirty="0"/>
              <a:t>	activated after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DELETE</a:t>
            </a:r>
            <a:r>
              <a:rPr lang="en-US" dirty="0"/>
              <a:t>	activated before data is removed from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DELETE</a:t>
            </a:r>
            <a:r>
              <a:rPr lang="en-US" dirty="0"/>
              <a:t>	activated after data is removed from the table</a:t>
            </a:r>
            <a:endParaRPr lang="en-US" b="1" dirty="0"/>
          </a:p>
          <a:p>
            <a:r>
              <a:rPr lang="en-US" b="1" dirty="0"/>
              <a:t>FOR EACH ROW</a:t>
            </a:r>
            <a:r>
              <a:rPr lang="en-US" b="0" dirty="0"/>
              <a:t> will</a:t>
            </a:r>
            <a:r>
              <a:rPr lang="en-US" b="0" baseline="0" dirty="0"/>
              <a:t> execute this trigger for each row</a:t>
            </a:r>
          </a:p>
          <a:p>
            <a:pPr defTabSz="444353">
              <a:defRPr/>
            </a:pPr>
            <a:r>
              <a:rPr lang="en-US" b="1" dirty="0">
                <a:latin typeface="Courier New" panose="02070309020205020404" pitchFamily="49" charset="0"/>
                <a:cs typeface="Courier New" panose="02070309020205020404" pitchFamily="49" charset="0"/>
              </a:rPr>
              <a:t>FOLLOWS</a:t>
            </a:r>
            <a:r>
              <a:rPr lang="en-US" b="0" baseline="0" dirty="0">
                <a:latin typeface="Courier New" panose="02070309020205020404" pitchFamily="49" charset="0"/>
                <a:cs typeface="Courier New" panose="02070309020205020404" pitchFamily="49" charset="0"/>
              </a:rPr>
              <a:t> means that the trigger will execute </a:t>
            </a:r>
            <a:r>
              <a:rPr lang="en-US" b="0" i="1" baseline="0" dirty="0">
                <a:latin typeface="Courier New" panose="02070309020205020404" pitchFamily="49" charset="0"/>
                <a:cs typeface="Courier New" panose="02070309020205020404" pitchFamily="49" charset="0"/>
              </a:rPr>
              <a:t>after</a:t>
            </a:r>
            <a:r>
              <a:rPr lang="en-US" b="0" baseline="0" dirty="0">
                <a:latin typeface="Courier New" panose="02070309020205020404" pitchFamily="49" charset="0"/>
                <a:cs typeface="Courier New" panose="02070309020205020404" pitchFamily="49" charset="0"/>
              </a:rPr>
              <a:t> other existing triggers; </a:t>
            </a:r>
            <a:r>
              <a:rPr lang="en-US" b="1" dirty="0">
                <a:latin typeface="Courier New" panose="02070309020205020404" pitchFamily="49" charset="0"/>
                <a:cs typeface="Courier New" panose="02070309020205020404" pitchFamily="49" charset="0"/>
              </a:rPr>
              <a:t>PRECEDES</a:t>
            </a:r>
            <a:r>
              <a:rPr lang="en-US" b="0" dirty="0">
                <a:latin typeface="Courier New" panose="02070309020205020404" pitchFamily="49" charset="0"/>
                <a:cs typeface="Courier New" panose="02070309020205020404" pitchFamily="49" charset="0"/>
              </a:rPr>
              <a:t> </a:t>
            </a:r>
            <a:r>
              <a:rPr lang="en-US" b="0" baseline="0" dirty="0">
                <a:latin typeface="Courier New" panose="02070309020205020404" pitchFamily="49" charset="0"/>
                <a:cs typeface="Courier New" panose="02070309020205020404" pitchFamily="49" charset="0"/>
              </a:rPr>
              <a:t>means that the trigger will execute </a:t>
            </a:r>
            <a:r>
              <a:rPr lang="en-US" b="0" i="1" baseline="0" dirty="0">
                <a:latin typeface="Courier New" panose="02070309020205020404" pitchFamily="49" charset="0"/>
                <a:cs typeface="Courier New" panose="02070309020205020404" pitchFamily="49" charset="0"/>
              </a:rPr>
              <a:t>before</a:t>
            </a:r>
            <a:r>
              <a:rPr lang="en-US" b="0" baseline="0" dirty="0">
                <a:latin typeface="Courier New" panose="02070309020205020404" pitchFamily="49" charset="0"/>
                <a:cs typeface="Courier New" panose="02070309020205020404" pitchFamily="49" charset="0"/>
              </a:rPr>
              <a:t> other existing triggers; </a:t>
            </a:r>
          </a:p>
          <a:p>
            <a:pPr defTabSz="444353">
              <a:defRPr/>
            </a:pPr>
            <a:endParaRPr lang="en-US" b="0" baseline="0" dirty="0">
              <a:latin typeface="Courier New" panose="02070309020205020404" pitchFamily="49" charset="0"/>
              <a:cs typeface="Courier New" panose="02070309020205020404" pitchFamily="49" charset="0"/>
            </a:endParaRPr>
          </a:p>
          <a:p>
            <a:pPr defTabSz="444353">
              <a:defRPr/>
            </a:pPr>
            <a:endParaRPr lang="en-US" b="0"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10</a:t>
            </a:fld>
            <a:endParaRPr lang="en-US"/>
          </a:p>
        </p:txBody>
      </p:sp>
    </p:spTree>
    <p:extLst>
      <p:ext uri="{BB962C8B-B14F-4D97-AF65-F5344CB8AC3E}">
        <p14:creationId xmlns:p14="http://schemas.microsoft.com/office/powerpoint/2010/main" val="111815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cs typeface="Arial" panose="020B0604020202020204" pitchFamily="34" charset="0"/>
              </a:rPr>
              <a:t>To test the trigger,</a:t>
            </a:r>
            <a:r>
              <a:rPr lang="en-US" altLang="en-US" b="1" baseline="0" dirty="0">
                <a:cs typeface="Arial" panose="020B0604020202020204" pitchFamily="34" charset="0"/>
              </a:rPr>
              <a:t> insert a record</a:t>
            </a:r>
            <a:r>
              <a:rPr lang="en-US" altLang="en-US" b="1" dirty="0">
                <a:cs typeface="Arial" panose="020B0604020202020204" pitchFamily="34" charset="0"/>
              </a:rPr>
              <a:t>:</a:t>
            </a:r>
          </a:p>
          <a:p>
            <a:pPr eaLnBrk="1" hangingPunct="1"/>
            <a:r>
              <a:rPr lang="en-US" altLang="en-US" dirty="0">
                <a:cs typeface="Arial" panose="020B0604020202020204" pitchFamily="34" charset="0"/>
              </a:rPr>
              <a:t>INSERT INTO orders (</a:t>
            </a:r>
            <a:r>
              <a:rPr lang="en-US" altLang="en-US" dirty="0" err="1">
                <a:cs typeface="Arial" panose="020B0604020202020204" pitchFamily="34" charset="0"/>
              </a:rPr>
              <a:t>customer_id</a:t>
            </a:r>
            <a:r>
              <a:rPr lang="en-US" altLang="en-US" dirty="0">
                <a:cs typeface="Arial" panose="020B0604020202020204" pitchFamily="34" charset="0"/>
              </a:rPr>
              <a:t>, </a:t>
            </a:r>
            <a:r>
              <a:rPr lang="en-US" altLang="en-US" dirty="0" err="1">
                <a:cs typeface="Arial" panose="020B0604020202020204" pitchFamily="34" charset="0"/>
              </a:rPr>
              <a:t>order_date</a:t>
            </a:r>
            <a:r>
              <a:rPr lang="en-US" altLang="en-US" dirty="0">
                <a:cs typeface="Arial" panose="020B0604020202020204" pitchFamily="34" charset="0"/>
              </a:rPr>
              <a:t>, </a:t>
            </a:r>
            <a:r>
              <a:rPr lang="en-US" altLang="en-US" dirty="0" err="1">
                <a:cs typeface="Arial" panose="020B0604020202020204" pitchFamily="34" charset="0"/>
              </a:rPr>
              <a:t>fulfillment_date</a:t>
            </a:r>
            <a:r>
              <a:rPr lang="en-US" altLang="en-US" dirty="0">
                <a:cs typeface="Arial" panose="020B0604020202020204" pitchFamily="34" charset="0"/>
              </a:rPr>
              <a:t>, </a:t>
            </a:r>
            <a:r>
              <a:rPr lang="en-US" altLang="en-US" dirty="0" err="1">
                <a:cs typeface="Arial" panose="020B0604020202020204" pitchFamily="34" charset="0"/>
              </a:rPr>
              <a:t>salesperson_id</a:t>
            </a:r>
            <a:r>
              <a:rPr lang="en-US" altLang="en-US" dirty="0">
                <a:cs typeface="Arial" panose="020B0604020202020204" pitchFamily="34" charset="0"/>
              </a:rPr>
              <a:t>, </a:t>
            </a:r>
            <a:r>
              <a:rPr lang="en-US" altLang="en-US" dirty="0" err="1">
                <a:cs typeface="Arial" panose="020B0604020202020204" pitchFamily="34" charset="0"/>
              </a:rPr>
              <a:t>ship_address_id</a:t>
            </a:r>
            <a:r>
              <a:rPr lang="en-US" altLang="en-US" dirty="0">
                <a:cs typeface="Arial" panose="020B0604020202020204" pitchFamily="34" charset="0"/>
              </a:rPr>
              <a:t>)</a:t>
            </a:r>
          </a:p>
          <a:p>
            <a:pPr eaLnBrk="1" hangingPunct="1"/>
            <a:r>
              <a:rPr lang="en-US" altLang="en-US" dirty="0">
                <a:cs typeface="Arial" panose="020B0604020202020204" pitchFamily="34" charset="0"/>
              </a:rPr>
              <a:t>VALUES (1,'2019-11-13','',3,NULL);</a:t>
            </a:r>
          </a:p>
        </p:txBody>
      </p:sp>
    </p:spTree>
    <p:extLst>
      <p:ext uri="{BB962C8B-B14F-4D97-AF65-F5344CB8AC3E}">
        <p14:creationId xmlns:p14="http://schemas.microsoft.com/office/powerpoint/2010/main" val="397366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r>
              <a:rPr lang="en-US" sz="5400" dirty="0"/>
              <a:t>Advanced Database Functions</a:t>
            </a:r>
            <a:endParaRPr sz="5400" dirty="0"/>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00000"/>
              </a:lnSpc>
              <a:spcBef>
                <a:spcPts val="0"/>
              </a:spcBef>
              <a:buNone/>
            </a:pPr>
            <a:r>
              <a:rPr lang="en-US" sz="2667" b="1" dirty="0"/>
              <a:t>Definition:</a:t>
            </a:r>
            <a:r>
              <a:rPr lang="en-US" sz="2667" dirty="0"/>
              <a:t> routines that are invoked automatically when a change is made to the data on the associated table</a:t>
            </a:r>
            <a:r>
              <a:rPr lang="en-US" altLang="en-US" sz="2667" dirty="0"/>
              <a:t>; event-driven</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AFTER</a:t>
            </a:r>
            <a:r>
              <a:rPr lang="en-US" sz="2667" dirty="0">
                <a:solidFill>
                  <a:srgbClr val="555555"/>
                </a:solidFill>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DELETE</a:t>
            </a:r>
            <a:r>
              <a:rPr lang="en-US" sz="2667" dirty="0">
                <a:solidFill>
                  <a:srgbClr val="555555"/>
                </a:solidFill>
                <a:latin typeface="Courier New" panose="02070309020205020404" pitchFamily="49" charset="0"/>
                <a:cs typeface="Courier New" panose="02070309020205020404" pitchFamily="49" charset="0"/>
              </a:rPr>
              <a:t>]</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sz="2667" dirty="0">
                <a:latin typeface="Courier New" panose="02070309020205020404" pitchFamily="49" charset="0"/>
                <a:cs typeface="Courier New" panose="02070309020205020404" pitchFamily="49" charset="0"/>
              </a:rPr>
              <a:t> </a:t>
            </a:r>
            <a:r>
              <a:rPr lang="en-US" sz="2667" dirty="0">
                <a:solidFill>
                  <a:srgbClr val="770088"/>
                </a:solidFill>
                <a:latin typeface="Courier New" panose="02070309020205020404" pitchFamily="49" charset="0"/>
                <a:cs typeface="Courier New" panose="02070309020205020404" pitchFamily="49" charset="0"/>
              </a:rPr>
              <a:t>`</a:t>
            </a:r>
            <a:r>
              <a:rPr lang="en-US" sz="2667" dirty="0" err="1">
                <a:solidFill>
                  <a:srgbClr val="770088"/>
                </a:solidFill>
                <a:latin typeface="Courier New" panose="02070309020205020404" pitchFamily="49" charset="0"/>
                <a:cs typeface="Courier New" panose="02070309020205020404" pitchFamily="49" charset="0"/>
              </a:rPr>
              <a:t>table_name</a:t>
            </a:r>
            <a:r>
              <a:rPr lang="en-US" sz="2667" dirty="0">
                <a:solidFill>
                  <a:srgbClr val="770088"/>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 FOR</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FOLLOWS</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PRECEDES</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existing_trigger_name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sz="2667"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FAA55752-3BAF-40C2-8655-E6F2DB7A226A}" type="slidenum">
              <a:rPr lang="en-US" smtClean="0"/>
              <a:t>10</a:t>
            </a:fld>
            <a:endParaRPr lang="en-US"/>
          </a:p>
        </p:txBody>
      </p:sp>
    </p:spTree>
    <p:extLst>
      <p:ext uri="{BB962C8B-B14F-4D97-AF65-F5344CB8AC3E}">
        <p14:creationId xmlns:p14="http://schemas.microsoft.com/office/powerpoint/2010/main" val="5627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Effect transition="in" filter="wipe(left)">
                                      <p:cBhvr>
                                        <p:cTn id="11" dur="200"/>
                                        <p:tgtEl>
                                          <p:spTgt spid="3">
                                            <p:txEl>
                                              <p:pRg st="9" end="9"/>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00"/>
                                        <p:tgtEl>
                                          <p:spTgt spid="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
                                        <p:tgtEl>
                                          <p:spTgt spid="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00"/>
                                        <p:tgtEl>
                                          <p:spTgt spid="3">
                                            <p:txEl>
                                              <p:pRg st="6" end="6"/>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200"/>
                                        <p:tgtEl>
                                          <p:spTgt spid="3">
                                            <p:txEl>
                                              <p:pRg st="8" end="8"/>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2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Trigger Example</a:t>
            </a:r>
          </a:p>
        </p:txBody>
      </p:sp>
      <p:sp>
        <p:nvSpPr>
          <p:cNvPr id="46083" name="Rectangle 3"/>
          <p:cNvSpPr>
            <a:spLocks noGrp="1" noChangeArrowheads="1"/>
          </p:cNvSpPr>
          <p:nvPr>
            <p:ph idx="1"/>
          </p:nvPr>
        </p:nvSpPr>
        <p:spPr>
          <a:xfrm>
            <a:off x="312420" y="1156842"/>
            <a:ext cx="11567160" cy="5495572"/>
          </a:xfrm>
        </p:spPr>
        <p:txBody>
          <a:bodyPr>
            <a:noAutofit/>
          </a:bodyPr>
          <a:lstStyle/>
          <a:p>
            <a:pPr marL="0" indent="0">
              <a:lnSpc>
                <a:spcPct val="100000"/>
              </a:lnSpc>
              <a:spcBef>
                <a:spcPts val="0"/>
              </a:spcBef>
              <a:buNone/>
            </a:pPr>
            <a:r>
              <a:rPr lang="en-US" sz="2133" b="1" i="1" dirty="0"/>
              <a:t>Trigger:</a:t>
            </a:r>
            <a:r>
              <a:rPr lang="en-US" sz="2133" i="1" dirty="0"/>
              <a:t> Create a trigger that checks whether the order date entered is not today.</a:t>
            </a:r>
            <a:endParaRPr lang="en-US" altLang="en-US" sz="2133" dirty="0"/>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check_date</a:t>
            </a:r>
            <a:endParaRPr lang="en-US" altLang="en-US" sz="2133"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FOR</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new.</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555555"/>
                </a:solidFill>
                <a:latin typeface="Courier New" panose="02070309020205020404" pitchFamily="49" charset="0"/>
                <a:cs typeface="Courier New" panose="02070309020205020404" pitchFamily="49" charset="0"/>
              </a:rPr>
              <a:t> &lt;&gt;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Curdate</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SIGNAL</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SQLSTATE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'45000'</a:t>
            </a:r>
            <a:r>
              <a:rPr lang="en-US" altLang="en-US" sz="2133" dirty="0">
                <a:solidFill>
                  <a:schemeClr val="accent2"/>
                </a:solidFill>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message_text</a:t>
            </a:r>
            <a:r>
              <a:rPr lang="en-US" altLang="en-US" sz="2133" dirty="0">
                <a:solidFill>
                  <a:srgbClr val="555555"/>
                </a:solidFill>
                <a:latin typeface="Courier New" panose="02070309020205020404" pitchFamily="49" charset="0"/>
                <a:ea typeface="ヒラギノ角ゴ Pro W3" pitchFamily="-105" charset="-128"/>
                <a:cs typeface="Courier New" panose="02070309020205020404" pitchFamily="49" charset="0"/>
              </a:rPr>
              <a:t> </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555555"/>
                </a:solidFill>
                <a:latin typeface="Courier New" panose="02070309020205020404" pitchFamily="49" charset="0"/>
                <a:ea typeface="Times New Roman" panose="02020603050405020304" pitchFamily="18"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a:t>
            </a:r>
            <a:r>
              <a:rPr lang="en-US" altLang="en-US" sz="2133" dirty="0" err="1">
                <a:solidFill>
                  <a:srgbClr val="AA1111"/>
                </a:solidFill>
                <a:latin typeface="Courier New" panose="02070309020205020404" pitchFamily="49" charset="0"/>
                <a:ea typeface="Times New Roman" panose="02020603050405020304" pitchFamily="18" charset="0"/>
                <a:cs typeface="Courier New" panose="02070309020205020404" pitchFamily="49" charset="0"/>
              </a:rPr>
              <a:t>TriggerError</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 The order date has to be today.'</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800"/>
              </a:spcBef>
              <a:buNone/>
            </a:pPr>
            <a:r>
              <a:rPr lang="en-US" altLang="en-US" sz="2133" dirty="0"/>
              <a:t>Call the trigger:</a:t>
            </a:r>
            <a:endPar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770088"/>
                </a:solidFill>
                <a:latin typeface="Courier New" panose="02070309020205020404" pitchFamily="49" charset="0"/>
                <a:cs typeface="Courier New" panose="02070309020205020404" pitchFamily="49" charset="0"/>
              </a:rPr>
              <a:t>customer_id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fulfillment_date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salesperson_id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ship_address_id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VALUES</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'2019-11-13'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11</a:t>
            </a:fld>
            <a:endParaRPr lang="en-US" altLang="en-US" dirty="0"/>
          </a:p>
        </p:txBody>
      </p:sp>
    </p:spTree>
    <p:extLst>
      <p:ext uri="{BB962C8B-B14F-4D97-AF65-F5344CB8AC3E}">
        <p14:creationId xmlns:p14="http://schemas.microsoft.com/office/powerpoint/2010/main" val="1807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wipe(left)">
                                      <p:cBhvr>
                                        <p:cTn id="7" dur="200"/>
                                        <p:tgtEl>
                                          <p:spTgt spid="4608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46083">
                                            <p:txEl>
                                              <p:pRg st="11" end="11"/>
                                            </p:txEl>
                                          </p:spTgt>
                                        </p:tgtEl>
                                        <p:attrNameLst>
                                          <p:attrName>style.visibility</p:attrName>
                                        </p:attrNameLst>
                                      </p:cBhvr>
                                      <p:to>
                                        <p:strVal val="visible"/>
                                      </p:to>
                                    </p:set>
                                    <p:animEffect transition="in" filter="wipe(left)">
                                      <p:cBhvr>
                                        <p:cTn id="11" dur="200"/>
                                        <p:tgtEl>
                                          <p:spTgt spid="46083">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Effect transition="in" filter="wipe(left)">
                                      <p:cBhvr>
                                        <p:cTn id="15" dur="200"/>
                                        <p:tgtEl>
                                          <p:spTgt spid="4608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animEffect transition="in" filter="wipe(left)">
                                      <p:cBhvr>
                                        <p:cTn id="19" dur="200"/>
                                        <p:tgtEl>
                                          <p:spTgt spid="4608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animEffect transition="in" filter="wipe(left)">
                                      <p:cBhvr>
                                        <p:cTn id="23" dur="200"/>
                                        <p:tgtEl>
                                          <p:spTgt spid="4608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wipe(left)">
                                      <p:cBhvr>
                                        <p:cTn id="27" dur="200"/>
                                        <p:tgtEl>
                                          <p:spTgt spid="4608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46083">
                                            <p:txEl>
                                              <p:pRg st="10" end="10"/>
                                            </p:txEl>
                                          </p:spTgt>
                                        </p:tgtEl>
                                        <p:attrNameLst>
                                          <p:attrName>style.visibility</p:attrName>
                                        </p:attrNameLst>
                                      </p:cBhvr>
                                      <p:to>
                                        <p:strVal val="visible"/>
                                      </p:to>
                                    </p:set>
                                    <p:animEffect transition="in" filter="wipe(left)">
                                      <p:cBhvr>
                                        <p:cTn id="31" dur="200"/>
                                        <p:tgtEl>
                                          <p:spTgt spid="46083">
                                            <p:txEl>
                                              <p:pRg st="10" end="10"/>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46083">
                                            <p:txEl>
                                              <p:pRg st="6" end="6"/>
                                            </p:txEl>
                                          </p:spTgt>
                                        </p:tgtEl>
                                        <p:attrNameLst>
                                          <p:attrName>style.visibility</p:attrName>
                                        </p:attrNameLst>
                                      </p:cBhvr>
                                      <p:to>
                                        <p:strVal val="visible"/>
                                      </p:to>
                                    </p:set>
                                    <p:animEffect transition="in" filter="wipe(left)">
                                      <p:cBhvr>
                                        <p:cTn id="35" dur="200"/>
                                        <p:tgtEl>
                                          <p:spTgt spid="46083">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46083">
                                            <p:txEl>
                                              <p:pRg st="9" end="9"/>
                                            </p:txEl>
                                          </p:spTgt>
                                        </p:tgtEl>
                                        <p:attrNameLst>
                                          <p:attrName>style.visibility</p:attrName>
                                        </p:attrNameLst>
                                      </p:cBhvr>
                                      <p:to>
                                        <p:strVal val="visible"/>
                                      </p:to>
                                    </p:set>
                                    <p:animEffect transition="in" filter="wipe(left)">
                                      <p:cBhvr>
                                        <p:cTn id="39" dur="200"/>
                                        <p:tgtEl>
                                          <p:spTgt spid="46083">
                                            <p:txEl>
                                              <p:pRg st="9" end="9"/>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46083">
                                            <p:txEl>
                                              <p:pRg st="7" end="7"/>
                                            </p:txEl>
                                          </p:spTgt>
                                        </p:tgtEl>
                                        <p:attrNameLst>
                                          <p:attrName>style.visibility</p:attrName>
                                        </p:attrNameLst>
                                      </p:cBhvr>
                                      <p:to>
                                        <p:strVal val="visible"/>
                                      </p:to>
                                    </p:set>
                                    <p:animEffect transition="in" filter="wipe(left)">
                                      <p:cBhvr>
                                        <p:cTn id="43" dur="200"/>
                                        <p:tgtEl>
                                          <p:spTgt spid="46083">
                                            <p:txEl>
                                              <p:pRg st="7" end="7"/>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46083">
                                            <p:txEl>
                                              <p:pRg st="8" end="8"/>
                                            </p:txEl>
                                          </p:spTgt>
                                        </p:tgtEl>
                                        <p:attrNameLst>
                                          <p:attrName>style.visibility</p:attrName>
                                        </p:attrNameLst>
                                      </p:cBhvr>
                                      <p:to>
                                        <p:strVal val="visible"/>
                                      </p:to>
                                    </p:set>
                                    <p:animEffect transition="in" filter="wipe(left)">
                                      <p:cBhvr>
                                        <p:cTn id="47" dur="200"/>
                                        <p:tgtEl>
                                          <p:spTgt spid="4608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083">
                                            <p:txEl>
                                              <p:pRg st="12" end="12"/>
                                            </p:txEl>
                                          </p:spTgt>
                                        </p:tgtEl>
                                        <p:attrNameLst>
                                          <p:attrName>style.visibility</p:attrName>
                                        </p:attrNameLst>
                                      </p:cBhvr>
                                      <p:to>
                                        <p:strVal val="visible"/>
                                      </p:to>
                                    </p:set>
                                    <p:animEffect transition="in" filter="fade">
                                      <p:cBhvr>
                                        <p:cTn id="52" dur="500"/>
                                        <p:tgtEl>
                                          <p:spTgt spid="46083">
                                            <p:txEl>
                                              <p:pRg st="12" end="12"/>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46083">
                                            <p:txEl>
                                              <p:pRg st="13" end="13"/>
                                            </p:txEl>
                                          </p:spTgt>
                                        </p:tgtEl>
                                        <p:attrNameLst>
                                          <p:attrName>style.visibility</p:attrName>
                                        </p:attrNameLst>
                                      </p:cBhvr>
                                      <p:to>
                                        <p:strVal val="visible"/>
                                      </p:to>
                                    </p:set>
                                    <p:animEffect transition="in" filter="wipe(left)">
                                      <p:cBhvr>
                                        <p:cTn id="55" dur="200"/>
                                        <p:tgtEl>
                                          <p:spTgt spid="46083">
                                            <p:txEl>
                                              <p:pRg st="13" end="13"/>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46083">
                                            <p:txEl>
                                              <p:pRg st="14" end="14"/>
                                            </p:txEl>
                                          </p:spTgt>
                                        </p:tgtEl>
                                        <p:attrNameLst>
                                          <p:attrName>style.visibility</p:attrName>
                                        </p:attrNameLst>
                                      </p:cBhvr>
                                      <p:to>
                                        <p:strVal val="visible"/>
                                      </p:to>
                                    </p:set>
                                    <p:animEffect transition="in" filter="wipe(left)">
                                      <p:cBhvr>
                                        <p:cTn id="58" dur="200"/>
                                        <p:tgtEl>
                                          <p:spTgt spid="4608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Procedures, Functions, or Triggers</a:t>
            </a:r>
          </a:p>
        </p:txBody>
      </p:sp>
      <p:sp>
        <p:nvSpPr>
          <p:cNvPr id="3" name="Content Placeholder 2"/>
          <p:cNvSpPr>
            <a:spLocks noGrp="1"/>
          </p:cNvSpPr>
          <p:nvPr>
            <p:ph idx="1"/>
          </p:nvPr>
        </p:nvSpPr>
        <p:spPr/>
        <p:txBody>
          <a:bodyPr/>
          <a:lstStyle/>
          <a:p>
            <a:pPr marL="0" indent="0">
              <a:buNone/>
            </a:pPr>
            <a:r>
              <a:rPr lang="en-US" dirty="0"/>
              <a:t>To remove procedures, functions, or triggers, use the DROP command:</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procedure_name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trigger_name</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12</a:t>
            </a:fld>
            <a:endParaRPr lang="en-US"/>
          </a:p>
        </p:txBody>
      </p:sp>
    </p:spTree>
    <p:extLst>
      <p:ext uri="{BB962C8B-B14F-4D97-AF65-F5344CB8AC3E}">
        <p14:creationId xmlns:p14="http://schemas.microsoft.com/office/powerpoint/2010/main" val="8830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400" dirty="0"/>
              <a:t>Review: Class 5 – Cleaning Data Using SQL</a:t>
            </a:r>
            <a:endParaRPr sz="44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6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Advanced SQL Functions</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dirty="0"/>
              <a:t>Routines</a:t>
            </a:r>
          </a:p>
        </p:txBody>
      </p:sp>
      <p:sp>
        <p:nvSpPr>
          <p:cNvPr id="51203" name="Rectangle 3"/>
          <p:cNvSpPr>
            <a:spLocks noGrp="1" noChangeArrowheads="1"/>
          </p:cNvSpPr>
          <p:nvPr>
            <p:ph idx="1"/>
          </p:nvPr>
        </p:nvSpPr>
        <p:spPr>
          <a:xfrm>
            <a:off x="312420" y="1355195"/>
            <a:ext cx="11567160" cy="2505031"/>
          </a:xfrm>
        </p:spPr>
        <p:txBody>
          <a:bodyPr/>
          <a:lstStyle/>
          <a:p>
            <a:pPr marL="0" indent="0">
              <a:buNone/>
            </a:pPr>
            <a:r>
              <a:rPr lang="en-US" altLang="en-US" b="1" dirty="0"/>
              <a:t>Definition:</a:t>
            </a:r>
            <a:r>
              <a:rPr lang="en-US" altLang="en-US" dirty="0"/>
              <a:t> program modules that execute on demand</a:t>
            </a:r>
          </a:p>
          <a:p>
            <a:r>
              <a:rPr lang="en-US" altLang="en-US" b="1" dirty="0"/>
              <a:t>Procedures:</a:t>
            </a:r>
            <a:r>
              <a:rPr lang="en-US" altLang="en-US" dirty="0"/>
              <a:t> routines that do not return values and can take input or output parameters; called explicitly</a:t>
            </a:r>
          </a:p>
          <a:p>
            <a:r>
              <a:rPr lang="en-US" altLang="en-US" b="1" dirty="0"/>
              <a:t>Functions:</a:t>
            </a:r>
            <a:r>
              <a:rPr lang="en-US" altLang="en-US" dirty="0"/>
              <a:t> routines that return values and take input parameters</a:t>
            </a:r>
          </a:p>
          <a:p>
            <a:r>
              <a:rPr lang="en-US" altLang="en-US" b="1" dirty="0"/>
              <a:t>Triggers:</a:t>
            </a:r>
            <a:r>
              <a:rPr lang="en-US" altLang="en-US" dirty="0"/>
              <a:t> routines that execute in response to a database event; event-driven</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6746DECD-E2A9-40CE-8655-B75E9D5E7AE3}" type="slidenum">
              <a:rPr lang="en-US" altLang="en-US" smtClean="0"/>
              <a:pPr/>
              <a:t>2</a:t>
            </a:fld>
            <a:endParaRPr lang="en-US" altLang="en-US" dirty="0"/>
          </a:p>
        </p:txBody>
      </p:sp>
      <p:sp>
        <p:nvSpPr>
          <p:cNvPr id="2" name="Rectangle 1"/>
          <p:cNvSpPr/>
          <p:nvPr/>
        </p:nvSpPr>
        <p:spPr>
          <a:xfrm flipH="1">
            <a:off x="9816856"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Call</a:t>
            </a:r>
            <a:br>
              <a:rPr lang="en-US" sz="1600" dirty="0"/>
            </a:br>
            <a:r>
              <a:rPr lang="en-US" sz="1600" dirty="0" err="1"/>
              <a:t>routine_name</a:t>
            </a:r>
            <a:endParaRPr lang="en-US" sz="1600" dirty="0"/>
          </a:p>
          <a:p>
            <a:r>
              <a:rPr lang="en-US" sz="1600" dirty="0"/>
              <a:t>(</a:t>
            </a:r>
            <a:r>
              <a:rPr lang="en-US" sz="1600" dirty="0" err="1"/>
              <a:t>input_value</a:t>
            </a:r>
            <a:r>
              <a:rPr lang="en-US" sz="1600" dirty="0">
                <a:sym typeface="Wingdings" panose="05000000000000000000" pitchFamily="2" charset="2"/>
              </a:rPr>
              <a:t>)</a:t>
            </a:r>
            <a:endParaRPr lang="en-US" sz="1600" dirty="0"/>
          </a:p>
        </p:txBody>
      </p:sp>
      <p:sp>
        <p:nvSpPr>
          <p:cNvPr id="7" name="Rectangle 6"/>
          <p:cNvSpPr/>
          <p:nvPr/>
        </p:nvSpPr>
        <p:spPr>
          <a:xfrm flipH="1">
            <a:off x="7696720"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Stored Routine</a:t>
            </a:r>
          </a:p>
        </p:txBody>
      </p:sp>
      <p:sp>
        <p:nvSpPr>
          <p:cNvPr id="8" name="Rectangle 7"/>
          <p:cNvSpPr/>
          <p:nvPr/>
        </p:nvSpPr>
        <p:spPr>
          <a:xfrm flipH="1">
            <a:off x="7773962" y="4923633"/>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sp>
        <p:nvSpPr>
          <p:cNvPr id="3" name="Can 2"/>
          <p:cNvSpPr/>
          <p:nvPr/>
        </p:nvSpPr>
        <p:spPr>
          <a:xfrm flipH="1">
            <a:off x="5637725" y="4554009"/>
            <a:ext cx="932812" cy="11421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DB</a:t>
            </a:r>
          </a:p>
        </p:txBody>
      </p:sp>
      <p:sp>
        <p:nvSpPr>
          <p:cNvPr id="10" name="Rectangle 9"/>
          <p:cNvSpPr/>
          <p:nvPr/>
        </p:nvSpPr>
        <p:spPr>
          <a:xfrm flipH="1">
            <a:off x="511787"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INSERT</a:t>
            </a:r>
          </a:p>
          <a:p>
            <a:r>
              <a:rPr lang="en-US" sz="1600" dirty="0"/>
              <a:t>UPDATE</a:t>
            </a:r>
          </a:p>
          <a:p>
            <a:r>
              <a:rPr lang="en-US" sz="1600" dirty="0"/>
              <a:t>DELETE</a:t>
            </a:r>
          </a:p>
        </p:txBody>
      </p:sp>
      <p:sp>
        <p:nvSpPr>
          <p:cNvPr id="11" name="Rectangle 10"/>
          <p:cNvSpPr/>
          <p:nvPr/>
        </p:nvSpPr>
        <p:spPr>
          <a:xfrm flipH="1">
            <a:off x="2606515"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Trigger</a:t>
            </a:r>
          </a:p>
        </p:txBody>
      </p:sp>
      <p:sp>
        <p:nvSpPr>
          <p:cNvPr id="12" name="Rectangle 11"/>
          <p:cNvSpPr/>
          <p:nvPr/>
        </p:nvSpPr>
        <p:spPr>
          <a:xfrm flipH="1">
            <a:off x="2683756" y="4951367"/>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cxnSp>
        <p:nvCxnSpPr>
          <p:cNvPr id="9" name="Straight Arrow Connector 8"/>
          <p:cNvCxnSpPr>
            <a:cxnSpLocks/>
            <a:stCxn id="7" idx="3"/>
            <a:endCxn id="3" idx="2"/>
          </p:cNvCxnSpPr>
          <p:nvPr/>
        </p:nvCxnSpPr>
        <p:spPr>
          <a:xfrm flipH="1">
            <a:off x="6570536" y="5125073"/>
            <a:ext cx="112618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a:stCxn id="11" idx="1"/>
            <a:endCxn id="3" idx="4"/>
          </p:cNvCxnSpPr>
          <p:nvPr/>
        </p:nvCxnSpPr>
        <p:spPr>
          <a:xfrm>
            <a:off x="4455772" y="5125073"/>
            <a:ext cx="118195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a:stCxn id="2" idx="3"/>
            <a:endCxn id="7" idx="1"/>
          </p:cNvCxnSpPr>
          <p:nvPr/>
        </p:nvCxnSpPr>
        <p:spPr>
          <a:xfrm flipH="1">
            <a:off x="9545976" y="5125073"/>
            <a:ext cx="270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0" idx="1"/>
            <a:endCxn id="11" idx="3"/>
          </p:cNvCxnSpPr>
          <p:nvPr/>
        </p:nvCxnSpPr>
        <p:spPr>
          <a:xfrm>
            <a:off x="2361043" y="5125073"/>
            <a:ext cx="2454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flipH="1">
            <a:off x="4680641" y="4347995"/>
            <a:ext cx="935976" cy="7683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Performs Trigger Action</a:t>
            </a:r>
          </a:p>
        </p:txBody>
      </p:sp>
      <p:sp>
        <p:nvSpPr>
          <p:cNvPr id="31" name="Rectangle 30"/>
          <p:cNvSpPr/>
          <p:nvPr/>
        </p:nvSpPr>
        <p:spPr>
          <a:xfrm flipH="1">
            <a:off x="6587268" y="4195933"/>
            <a:ext cx="948961" cy="9297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Returns Value or Performs Routine</a:t>
            </a:r>
          </a:p>
        </p:txBody>
      </p:sp>
      <p:sp>
        <p:nvSpPr>
          <p:cNvPr id="33" name="Rectangle 32"/>
          <p:cNvSpPr/>
          <p:nvPr/>
        </p:nvSpPr>
        <p:spPr>
          <a:xfrm flipH="1">
            <a:off x="7530846" y="4171961"/>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Procedures &amp; Functions</a:t>
            </a:r>
          </a:p>
        </p:txBody>
      </p:sp>
      <p:sp>
        <p:nvSpPr>
          <p:cNvPr id="24" name="Rectangle 23"/>
          <p:cNvSpPr/>
          <p:nvPr/>
        </p:nvSpPr>
        <p:spPr>
          <a:xfrm flipH="1">
            <a:off x="369755" y="4185807"/>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Triggers</a:t>
            </a:r>
          </a:p>
        </p:txBody>
      </p:sp>
    </p:spTree>
    <p:extLst>
      <p:ext uri="{BB962C8B-B14F-4D97-AF65-F5344CB8AC3E}">
        <p14:creationId xmlns:p14="http://schemas.microsoft.com/office/powerpoint/2010/main" val="117708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animBg="1"/>
      <p:bldP spid="10" grpId="0" animBg="1"/>
      <p:bldP spid="11" grpId="0" animBg="1"/>
      <p:bldP spid="12" grpId="0" animBg="1"/>
      <p:bldP spid="30" grpId="0"/>
      <p:bldP spid="31" grpId="0"/>
      <p:bldP spid="3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SQL/Persistent Stored Modules (SQL/PSM)</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dirty="0"/>
              <a:t>Definition:</a:t>
            </a:r>
            <a:r>
              <a:rPr lang="en-US" dirty="0"/>
              <a:t> procedural language is used to create routines to:</a:t>
            </a:r>
          </a:p>
          <a:p>
            <a:pPr marL="609585" indent="-609585">
              <a:lnSpc>
                <a:spcPct val="120000"/>
              </a:lnSpc>
              <a:spcBef>
                <a:spcPts val="0"/>
              </a:spcBef>
              <a:buFont typeface="+mj-lt"/>
              <a:buAutoNum type="arabicPeriod"/>
            </a:pPr>
            <a:r>
              <a:rPr lang="en-US" dirty="0"/>
              <a:t>Declare constants, variables, and cursors</a:t>
            </a:r>
          </a:p>
          <a:p>
            <a:pPr marL="609585" indent="-609585">
              <a:lnSpc>
                <a:spcPct val="120000"/>
              </a:lnSpc>
              <a:spcBef>
                <a:spcPts val="0"/>
              </a:spcBef>
              <a:buFont typeface="+mj-lt"/>
              <a:buAutoNum type="arabicPeriod"/>
            </a:pPr>
            <a:r>
              <a:rPr lang="en-US" dirty="0"/>
              <a:t>Execute program logic (i.e. conditions and loops)</a:t>
            </a:r>
          </a:p>
          <a:p>
            <a:pPr marL="609585" indent="-609585">
              <a:lnSpc>
                <a:spcPct val="120000"/>
              </a:lnSpc>
              <a:spcBef>
                <a:spcPts val="0"/>
              </a:spcBef>
              <a:buFont typeface="+mj-lt"/>
              <a:buAutoNum type="arabicPeriod"/>
            </a:pPr>
            <a:r>
              <a:rPr lang="en-US" dirty="0"/>
              <a:t>Handle exceptions (i.e. errors) that occur during runtime</a:t>
            </a:r>
          </a:p>
          <a:p>
            <a:pPr marL="0" indent="0">
              <a:lnSpc>
                <a:spcPct val="120000"/>
              </a:lnSpc>
              <a:spcBef>
                <a:spcPts val="0"/>
              </a:spcBef>
              <a:buNone/>
            </a:pPr>
            <a:endParaRPr lang="en-US"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routine_name</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#optional</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solidFill>
                  <a:srgbClr val="555555"/>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 </a:t>
            </a:r>
            <a:r>
              <a:rPr lang="en-US" dirty="0">
                <a:solidFill>
                  <a:srgbClr val="AA5500"/>
                </a:solidFill>
                <a:latin typeface="Courier New" panose="02070309020205020404" pitchFamily="49" charset="0"/>
                <a:cs typeface="Times New Roman" panose="02020603050405020304" pitchFamily="18" charset="0"/>
              </a:rPr>
              <a:t>#mandatory</a:t>
            </a:r>
          </a:p>
        </p:txBody>
      </p:sp>
      <p:sp>
        <p:nvSpPr>
          <p:cNvPr id="4" name="Slide Number Placeholder 3"/>
          <p:cNvSpPr>
            <a:spLocks noGrp="1"/>
          </p:cNvSpPr>
          <p:nvPr>
            <p:ph type="sldNum" sz="quarter" idx="12"/>
          </p:nvPr>
        </p:nvSpPr>
        <p:spPr/>
        <p:txBody>
          <a:bodyPr/>
          <a:lstStyle/>
          <a:p>
            <a:fld id="{FAA55752-3BAF-40C2-8655-E6F2DB7A226A}" type="slidenum">
              <a:rPr lang="en-US" smtClean="0"/>
              <a:t>3</a:t>
            </a:fld>
            <a:endParaRPr lang="en-US"/>
          </a:p>
        </p:txBody>
      </p:sp>
    </p:spTree>
    <p:extLst>
      <p:ext uri="{BB962C8B-B14F-4D97-AF65-F5344CB8AC3E}">
        <p14:creationId xmlns:p14="http://schemas.microsoft.com/office/powerpoint/2010/main" val="1174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200"/>
                                        <p:tgtEl>
                                          <p:spTgt spid="3">
                                            <p:txEl>
                                              <p:pRg st="5" end="5"/>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wipe(left)">
                                      <p:cBhvr>
                                        <p:cTn id="11" dur="200"/>
                                        <p:tgtEl>
                                          <p:spTgt spid="3">
                                            <p:txEl>
                                              <p:pRg st="11" end="1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2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left)">
                                      <p:cBhvr>
                                        <p:cTn id="21" dur="200"/>
                                        <p:tgtEl>
                                          <p:spTgt spid="3">
                                            <p:txEl>
                                              <p:pRg st="7" end="7"/>
                                            </p:txEl>
                                          </p:spTgt>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wipe(left)">
                                      <p:cBhvr>
                                        <p:cTn id="25" dur="2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200"/>
                                        <p:tgtEl>
                                          <p:spTgt spid="3">
                                            <p:txEl>
                                              <p:pRg st="8" end="8"/>
                                            </p:txEl>
                                          </p:spTgt>
                                        </p:tgtEl>
                                      </p:cBhvr>
                                    </p:animEffect>
                                  </p:childTnLst>
                                </p:cTn>
                              </p:par>
                            </p:childTnLst>
                          </p:cTn>
                        </p:par>
                        <p:par>
                          <p:cTn id="31" fill="hold">
                            <p:stCondLst>
                              <p:cond delay="200"/>
                            </p:stCondLst>
                            <p:childTnLst>
                              <p:par>
                                <p:cTn id="32" presetID="22" presetClass="entr" presetSubtype="8" fill="hold"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2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Exercises</a:t>
            </a:r>
            <a:endParaRPr sz="4200" dirty="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CDAD06B9-49B8-42CE-A019-6AEEB834DA1C}"/>
              </a:ext>
            </a:extLst>
          </p:cNvPr>
          <p:cNvSpPr txBox="1"/>
          <p:nvPr/>
        </p:nvSpPr>
        <p:spPr>
          <a:xfrm>
            <a:off x="709247" y="5018881"/>
            <a:ext cx="11119338" cy="1600438"/>
          </a:xfrm>
          <a:prstGeom prst="rect">
            <a:avLst/>
          </a:prstGeom>
          <a:noFill/>
        </p:spPr>
        <p:txBody>
          <a:bodyPr wrap="square">
            <a:spAutoFit/>
          </a:bodyPr>
          <a:lstStyle/>
          <a:p>
            <a:pPr marL="0" indent="0">
              <a:buNone/>
            </a:pPr>
            <a:r>
              <a:rPr lang="en-US" altLang="en-US" dirty="0"/>
              <a:t>Triggers - Write the SQL/PSM code to create the following triggers:</a:t>
            </a:r>
          </a:p>
          <a:p>
            <a:pPr marL="609585" indent="-609585">
              <a:buFont typeface="+mj-lt"/>
              <a:buAutoNum type="arabicPeriod"/>
            </a:pPr>
            <a:r>
              <a:rPr lang="en-US" altLang="en-US" dirty="0"/>
              <a:t>Create a trigger called </a:t>
            </a:r>
            <a:r>
              <a:rPr lang="en-US" altLang="en-US" i="1" dirty="0" err="1"/>
              <a:t>customer_exists_trigger</a:t>
            </a:r>
            <a:r>
              <a:rPr lang="en-US" altLang="en-US" dirty="0"/>
              <a:t> that checks to see if a new customer already exists and display an error if the customer already exists.</a:t>
            </a:r>
          </a:p>
          <a:p>
            <a:pPr marL="609585" indent="-609585">
              <a:buFont typeface="+mj-lt"/>
              <a:buAutoNum type="arabicPeriod"/>
            </a:pPr>
            <a:r>
              <a:rPr lang="en-US" altLang="en-US" dirty="0"/>
              <a:t>Create triggers called </a:t>
            </a:r>
            <a:r>
              <a:rPr lang="en-US" altLang="en-US" i="1" dirty="0" err="1"/>
              <a:t>valid_price_insert_trigger</a:t>
            </a:r>
            <a:r>
              <a:rPr lang="en-US" altLang="en-US" i="1" dirty="0"/>
              <a:t> </a:t>
            </a:r>
            <a:r>
              <a:rPr lang="en-US" altLang="en-US" dirty="0"/>
              <a:t>and </a:t>
            </a:r>
            <a:r>
              <a:rPr lang="en-US" altLang="en-US" i="1" dirty="0" err="1"/>
              <a:t>valid_price_update_trigger</a:t>
            </a:r>
            <a:r>
              <a:rPr lang="en-US" altLang="en-US" i="1" dirty="0"/>
              <a:t> </a:t>
            </a:r>
            <a:r>
              <a:rPr lang="en-US" altLang="en-US" dirty="0"/>
              <a:t>that ensures that the price of all products is greater than zero and display an error if the price is not greater than zero.</a:t>
            </a:r>
          </a:p>
          <a:p>
            <a:pPr marL="609585" indent="-609585">
              <a:buFont typeface="+mj-lt"/>
              <a:buAutoNum type="arabicPeriod"/>
            </a:pPr>
            <a:r>
              <a:rPr lang="en-US" altLang="en-US" dirty="0"/>
              <a:t>Create a trigger called </a:t>
            </a:r>
            <a:r>
              <a:rPr lang="en-US" i="1" dirty="0" err="1"/>
              <a:t>shipping_trigger</a:t>
            </a:r>
            <a:r>
              <a:rPr lang="en-US" i="1" dirty="0"/>
              <a:t> </a:t>
            </a:r>
            <a:r>
              <a:rPr lang="en-US" altLang="en-US" dirty="0"/>
              <a:t>that when a new customer is inserted a new record will also be inserted into the customer shipping address table with the same values. Assume the territory ID is 5.</a:t>
            </a:r>
          </a:p>
        </p:txBody>
      </p:sp>
      <p:sp>
        <p:nvSpPr>
          <p:cNvPr id="12" name="TextBox 11">
            <a:extLst>
              <a:ext uri="{FF2B5EF4-FFF2-40B4-BE49-F238E27FC236}">
                <a16:creationId xmlns:a16="http://schemas.microsoft.com/office/drawing/2014/main" id="{708AAB13-70E9-4A08-9AFB-4A0B318D23F7}"/>
              </a:ext>
            </a:extLst>
          </p:cNvPr>
          <p:cNvSpPr txBox="1"/>
          <p:nvPr/>
        </p:nvSpPr>
        <p:spPr>
          <a:xfrm>
            <a:off x="709247" y="3543481"/>
            <a:ext cx="11353799" cy="1169551"/>
          </a:xfrm>
          <a:prstGeom prst="rect">
            <a:avLst/>
          </a:prstGeom>
          <a:noFill/>
        </p:spPr>
        <p:txBody>
          <a:bodyPr wrap="square">
            <a:spAutoFit/>
          </a:bodyPr>
          <a:lstStyle/>
          <a:p>
            <a:pPr marL="0" indent="0">
              <a:buNone/>
            </a:pPr>
            <a:r>
              <a:rPr lang="en-US" altLang="en-US" dirty="0"/>
              <a:t>Functions - Write the SQL/PSM code to create the following functions:</a:t>
            </a:r>
          </a:p>
          <a:p>
            <a:pPr marL="609585" indent="-609585">
              <a:buFont typeface="+mj-lt"/>
              <a:buAutoNum type="arabicPeriod"/>
            </a:pPr>
            <a:r>
              <a:rPr lang="en-US" dirty="0"/>
              <a:t>Create a function named </a:t>
            </a:r>
            <a:r>
              <a:rPr lang="en-US" i="1" dirty="0" err="1"/>
              <a:t>get_outstanding_balance</a:t>
            </a:r>
            <a:r>
              <a:rPr lang="en-US" dirty="0"/>
              <a:t> which returns the balance remaining on a given order. Select from this function only those orders with an outstanding balance.</a:t>
            </a:r>
          </a:p>
          <a:p>
            <a:pPr marL="609585" indent="-609585">
              <a:buFont typeface="+mj-lt"/>
              <a:buAutoNum type="arabicPeriod"/>
            </a:pPr>
            <a:r>
              <a:rPr lang="en-US" dirty="0"/>
              <a:t>Create a function named </a:t>
            </a:r>
            <a:r>
              <a:rPr lang="en-US" i="1" dirty="0" err="1"/>
              <a:t>get_materials_required</a:t>
            </a:r>
            <a:r>
              <a:rPr lang="en-US" dirty="0"/>
              <a:t> that will return the total materials required for each product. Select from this function showing the description and materials required for all products.</a:t>
            </a:r>
          </a:p>
        </p:txBody>
      </p:sp>
      <p:sp>
        <p:nvSpPr>
          <p:cNvPr id="16" name="TextBox 15">
            <a:extLst>
              <a:ext uri="{FF2B5EF4-FFF2-40B4-BE49-F238E27FC236}">
                <a16:creationId xmlns:a16="http://schemas.microsoft.com/office/drawing/2014/main" id="{C0244E20-704B-4198-AE0C-9CE3B769BC8D}"/>
              </a:ext>
            </a:extLst>
          </p:cNvPr>
          <p:cNvSpPr txBox="1"/>
          <p:nvPr/>
        </p:nvSpPr>
        <p:spPr>
          <a:xfrm>
            <a:off x="803031" y="1885949"/>
            <a:ext cx="11260015" cy="1169551"/>
          </a:xfrm>
          <a:prstGeom prst="rect">
            <a:avLst/>
          </a:prstGeom>
          <a:noFill/>
        </p:spPr>
        <p:txBody>
          <a:bodyPr wrap="square">
            <a:spAutoFit/>
          </a:bodyPr>
          <a:lstStyle/>
          <a:p>
            <a:pPr marL="0" indent="0">
              <a:buNone/>
            </a:pPr>
            <a:r>
              <a:rPr lang="en-US" altLang="en-US" dirty="0"/>
              <a:t>Procedures - Write the SQL/PSM code to create the following procedures:</a:t>
            </a:r>
          </a:p>
          <a:p>
            <a:pPr marL="609585" indent="-609585">
              <a:buFont typeface="+mj-lt"/>
              <a:buAutoNum type="arabicPeriod"/>
            </a:pPr>
            <a:r>
              <a:rPr lang="en-US" altLang="en-US" dirty="0"/>
              <a:t>Create a procedure named </a:t>
            </a:r>
            <a:r>
              <a:rPr lang="en-US" altLang="en-US" i="1" dirty="0" err="1"/>
              <a:t>null_report</a:t>
            </a:r>
            <a:r>
              <a:rPr lang="en-US" altLang="en-US" dirty="0"/>
              <a:t> that displays all customers that don’t have a </a:t>
            </a:r>
            <a:r>
              <a:rPr lang="en-US" altLang="en-US" dirty="0" err="1"/>
              <a:t>zipcode</a:t>
            </a:r>
            <a:r>
              <a:rPr lang="en-US" altLang="en-US" dirty="0"/>
              <a:t> specified in the state provided by the user. Call the procedure after creating it using </a:t>
            </a:r>
            <a:r>
              <a:rPr lang="en-US" altLang="en-US" i="1" dirty="0"/>
              <a:t>NM</a:t>
            </a:r>
            <a:r>
              <a:rPr lang="en-US" altLang="en-US" dirty="0"/>
              <a:t> as the IN parameters.</a:t>
            </a:r>
          </a:p>
          <a:p>
            <a:pPr marL="609585" indent="-609585">
              <a:buFont typeface="+mj-lt"/>
              <a:buAutoNum type="arabicPeriod"/>
            </a:pPr>
            <a:r>
              <a:rPr lang="en-US" dirty="0"/>
              <a:t>Create a procedure called </a:t>
            </a:r>
            <a:r>
              <a:rPr lang="en-US" i="1" dirty="0" err="1"/>
              <a:t>new_payment</a:t>
            </a:r>
            <a:r>
              <a:rPr lang="en-US" dirty="0"/>
              <a:t> that inserts a new payment and displays the remaining balance on the provided order. Call the procedure using order #51, payment type ID #1, date of today, amount of $500, and comment of “card” as IN parameters.</a:t>
            </a: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Missing Data</a:t>
            </a:r>
          </a:p>
        </p:txBody>
      </p:sp>
      <p:sp>
        <p:nvSpPr>
          <p:cNvPr id="3" name="Content Placeholder 2"/>
          <p:cNvSpPr>
            <a:spLocks noGrp="1"/>
          </p:cNvSpPr>
          <p:nvPr>
            <p:ph idx="1"/>
          </p:nvPr>
        </p:nvSpPr>
        <p:spPr/>
        <p:txBody>
          <a:bodyPr>
            <a:normAutofit lnSpcReduction="10000"/>
          </a:bodyPr>
          <a:lstStyle/>
          <a:p>
            <a:pPr marL="0" indent="0">
              <a:buNone/>
            </a:pPr>
            <a:r>
              <a:rPr lang="en-US" sz="3200" b="1" dirty="0"/>
              <a:t>Substitute </a:t>
            </a:r>
            <a:r>
              <a:rPr lang="en-US" sz="3200" dirty="0"/>
              <a:t>an estimate of the missing value (e.g. using a formula)</a:t>
            </a:r>
          </a:p>
          <a:p>
            <a:pPr marL="0" indent="0">
              <a:buNone/>
            </a:pPr>
            <a:r>
              <a:rPr lang="en-US" sz="3200" dirty="0"/>
              <a:t>Construct a </a:t>
            </a:r>
            <a:r>
              <a:rPr lang="en-US" sz="3200" b="1" dirty="0"/>
              <a:t>report </a:t>
            </a:r>
            <a:r>
              <a:rPr lang="en-US" sz="3200" dirty="0"/>
              <a:t>listing missing values</a:t>
            </a:r>
          </a:p>
          <a:p>
            <a:pPr marL="0" indent="0">
              <a:buNone/>
            </a:pPr>
            <a:r>
              <a:rPr lang="en-US" sz="3200" b="1" dirty="0"/>
              <a:t>Ignore </a:t>
            </a:r>
            <a:r>
              <a:rPr lang="en-US" sz="3200" dirty="0"/>
              <a:t>missing data unless the value is significant (sensitivity testing)</a:t>
            </a:r>
          </a:p>
          <a:p>
            <a:pPr marL="0" indent="0">
              <a:buNone/>
            </a:pPr>
            <a:endParaRPr lang="en-US" sz="3200" dirty="0"/>
          </a:p>
          <a:p>
            <a:pPr marL="0" indent="0" algn="ctr">
              <a:buNone/>
            </a:pPr>
            <a:r>
              <a:rPr lang="en-US" sz="3200" b="1" dirty="0"/>
              <a:t>Triggers can be used to perform these operations.</a:t>
            </a:r>
          </a:p>
        </p:txBody>
      </p:sp>
      <p:sp>
        <p:nvSpPr>
          <p:cNvPr id="4" name="Slide Number Placeholder 3"/>
          <p:cNvSpPr>
            <a:spLocks noGrp="1"/>
          </p:cNvSpPr>
          <p:nvPr>
            <p:ph type="sldNum" sz="quarter" idx="12"/>
          </p:nvPr>
        </p:nvSpPr>
        <p:spPr/>
        <p:txBody>
          <a:bodyPr/>
          <a:lstStyle/>
          <a:p>
            <a:fld id="{FAA55752-3BAF-40C2-8655-E6F2DB7A226A}" type="slidenum">
              <a:rPr lang="en-US" smtClean="0"/>
              <a:t>33</a:t>
            </a:fld>
            <a:endParaRPr lang="en-US"/>
          </a:p>
        </p:txBody>
      </p:sp>
    </p:spTree>
    <p:extLst>
      <p:ext uri="{BB962C8B-B14F-4D97-AF65-F5344CB8AC3E}">
        <p14:creationId xmlns:p14="http://schemas.microsoft.com/office/powerpoint/2010/main" val="11832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47F8-06B1-41C9-AF29-24847BDF8F25}"/>
              </a:ext>
            </a:extLst>
          </p:cNvPr>
          <p:cNvSpPr>
            <a:spLocks noGrp="1"/>
          </p:cNvSpPr>
          <p:nvPr>
            <p:ph type="title"/>
          </p:nvPr>
        </p:nvSpPr>
        <p:spPr/>
        <p:txBody>
          <a:bodyPr/>
          <a:lstStyle/>
          <a:p>
            <a:r>
              <a:rPr lang="en-US" dirty="0"/>
              <a:t>Declaring Variables</a:t>
            </a:r>
          </a:p>
        </p:txBody>
      </p:sp>
      <p:sp>
        <p:nvSpPr>
          <p:cNvPr id="3" name="Content Placeholder 2">
            <a:extLst>
              <a:ext uri="{FF2B5EF4-FFF2-40B4-BE49-F238E27FC236}">
                <a16:creationId xmlns:a16="http://schemas.microsoft.com/office/drawing/2014/main" id="{EDDD4916-2628-44C7-935B-EC8A35512490}"/>
              </a:ext>
            </a:extLst>
          </p:cNvPr>
          <p:cNvSpPr>
            <a:spLocks noGrp="1"/>
          </p:cNvSpPr>
          <p:nvPr>
            <p:ph idx="1"/>
          </p:nvPr>
        </p:nvSpPr>
        <p:spPr/>
        <p:txBody>
          <a:bodyPr/>
          <a:lstStyle/>
          <a:p>
            <a:pPr marL="0" indent="0">
              <a:buNone/>
            </a:pPr>
            <a:r>
              <a:rPr lang="en-US" b="1" dirty="0"/>
              <a:t>Definition: </a:t>
            </a:r>
            <a:r>
              <a:rPr lang="en-US" dirty="0"/>
              <a:t>specifies the value of certain variables that can be used by code later on in the processing logic.</a:t>
            </a:r>
          </a:p>
          <a:p>
            <a:pPr marL="0" indent="0">
              <a:buNone/>
            </a:pPr>
            <a:r>
              <a:rPr lang="en-US" dirty="0">
                <a:solidFill>
                  <a:srgbClr val="555555"/>
                </a:solidFill>
                <a:latin typeface="Courier"/>
              </a:rPr>
              <a:t>x = 5</a:t>
            </a:r>
          </a:p>
          <a:p>
            <a:pPr marL="0" indent="0">
              <a:buNone/>
            </a:pPr>
            <a:r>
              <a:rPr lang="en-US" dirty="0">
                <a:solidFill>
                  <a:srgbClr val="555555"/>
                </a:solidFill>
                <a:latin typeface="Courier"/>
              </a:rPr>
              <a:t>y = x + 5</a:t>
            </a:r>
          </a:p>
          <a:p>
            <a:pPr marL="0" indent="0">
              <a:buNone/>
            </a:pPr>
            <a:endParaRPr lang="en-US" dirty="0"/>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x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`column`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solidFill>
                  <a:srgbClr val="555555"/>
                </a:solidFill>
                <a:latin typeface="Courier New" panose="02070309020205020404" pitchFamily="49" charset="0"/>
                <a:cs typeface="Courier New" panose="02070309020205020404" pitchFamily="49" charset="0"/>
              </a:rPr>
              <a:t> x</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`table`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endParaRPr lang="en-US" dirty="0"/>
          </a:p>
        </p:txBody>
      </p:sp>
      <p:sp>
        <p:nvSpPr>
          <p:cNvPr id="4" name="Slide Number Placeholder 3">
            <a:extLst>
              <a:ext uri="{FF2B5EF4-FFF2-40B4-BE49-F238E27FC236}">
                <a16:creationId xmlns:a16="http://schemas.microsoft.com/office/drawing/2014/main" id="{293D7726-339D-470B-A3FD-2146AED74013}"/>
              </a:ext>
            </a:extLst>
          </p:cNvPr>
          <p:cNvSpPr>
            <a:spLocks noGrp="1"/>
          </p:cNvSpPr>
          <p:nvPr>
            <p:ph type="sldNum" sz="quarter" idx="12"/>
          </p:nvPr>
        </p:nvSpPr>
        <p:spPr/>
        <p:txBody>
          <a:bodyPr/>
          <a:lstStyle/>
          <a:p>
            <a:fld id="{FAA55752-3BAF-40C2-8655-E6F2DB7A226A}" type="slidenum">
              <a:rPr lang="en-US" smtClean="0"/>
              <a:t>4</a:t>
            </a:fld>
            <a:endParaRPr lang="en-US"/>
          </a:p>
        </p:txBody>
      </p:sp>
    </p:spTree>
    <p:extLst>
      <p:ext uri="{BB962C8B-B14F-4D97-AF65-F5344CB8AC3E}">
        <p14:creationId xmlns:p14="http://schemas.microsoft.com/office/powerpoint/2010/main" val="15415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200"/>
                                        <p:tgtEl>
                                          <p:spTgt spid="3">
                                            <p:txEl>
                                              <p:pRg st="4" end="4"/>
                                            </p:txEl>
                                          </p:spTgt>
                                        </p:tgtEl>
                                      </p:cBhvr>
                                    </p:animEffect>
                                  </p:childTnLst>
                                </p:cTn>
                              </p:par>
                            </p:childTnLst>
                          </p:cTn>
                        </p:par>
                        <p:par>
                          <p:cTn id="17" fill="hold">
                            <p:stCondLst>
                              <p:cond delay="200"/>
                            </p:stCondLst>
                            <p:childTnLst>
                              <p:par>
                                <p:cTn id="18" presetID="22" presetClass="entr" presetSubtype="8"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200"/>
                                        <p:tgtEl>
                                          <p:spTgt spid="3">
                                            <p:txEl>
                                              <p:pRg st="5" end="5"/>
                                            </p:txEl>
                                          </p:spTgt>
                                        </p:tgtEl>
                                      </p:cBhvr>
                                    </p:animEffect>
                                  </p:childTnLst>
                                </p:cTn>
                              </p:par>
                            </p:childTnLst>
                          </p:cTn>
                        </p:par>
                        <p:par>
                          <p:cTn id="21" fill="hold">
                            <p:stCondLst>
                              <p:cond delay="400"/>
                            </p:stCondLst>
                            <p:childTnLst>
                              <p:par>
                                <p:cTn id="22" presetID="22" presetClass="entr" presetSubtype="8" fill="hold" nodeType="after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E8BD-EBB4-4C5F-87D3-77225DAADA27}"/>
              </a:ext>
            </a:extLst>
          </p:cNvPr>
          <p:cNvSpPr>
            <a:spLocks noGrp="1"/>
          </p:cNvSpPr>
          <p:nvPr>
            <p:ph type="title"/>
          </p:nvPr>
        </p:nvSpPr>
        <p:spPr/>
        <p:txBody>
          <a:bodyPr/>
          <a:lstStyle/>
          <a:p>
            <a:r>
              <a:rPr lang="en-US" dirty="0"/>
              <a:t>If/Then Logic</a:t>
            </a:r>
          </a:p>
        </p:txBody>
      </p:sp>
      <p:sp>
        <p:nvSpPr>
          <p:cNvPr id="3" name="Content Placeholder 2">
            <a:extLst>
              <a:ext uri="{FF2B5EF4-FFF2-40B4-BE49-F238E27FC236}">
                <a16:creationId xmlns:a16="http://schemas.microsoft.com/office/drawing/2014/main" id="{A9359E99-02B9-4253-A0C7-719C2B80942F}"/>
              </a:ext>
            </a:extLst>
          </p:cNvPr>
          <p:cNvSpPr>
            <a:spLocks noGrp="1"/>
          </p:cNvSpPr>
          <p:nvPr>
            <p:ph idx="1"/>
          </p:nvPr>
        </p:nvSpPr>
        <p:spPr>
          <a:xfrm>
            <a:off x="312420" y="1355195"/>
            <a:ext cx="11567160" cy="4786472"/>
          </a:xfrm>
        </p:spPr>
        <p:txBody>
          <a:bodyPr/>
          <a:lstStyle/>
          <a:p>
            <a:pPr marL="0" indent="0">
              <a:buNone/>
            </a:pPr>
            <a:r>
              <a:rPr lang="en-US" b="1" dirty="0"/>
              <a:t>Definition:</a:t>
            </a:r>
            <a:r>
              <a:rPr lang="en-US" dirty="0"/>
              <a:t> The IF/THEN/ELSE logic evaluates certain criteria and returns certain results when the criteria is met.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all conditions are false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latin typeface="Courier"/>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solidFill>
                  <a:srgbClr val="555555"/>
                </a:solidFill>
                <a:latin typeface="Courier"/>
              </a:rPr>
              <a:t>;</a:t>
            </a:r>
          </a:p>
        </p:txBody>
      </p:sp>
      <p:sp>
        <p:nvSpPr>
          <p:cNvPr id="4" name="Slide Number Placeholder 3">
            <a:extLst>
              <a:ext uri="{FF2B5EF4-FFF2-40B4-BE49-F238E27FC236}">
                <a16:creationId xmlns:a16="http://schemas.microsoft.com/office/drawing/2014/main" id="{417A8F43-0220-4A7F-8021-9EB22ECCDD2B}"/>
              </a:ext>
            </a:extLst>
          </p:cNvPr>
          <p:cNvSpPr>
            <a:spLocks noGrp="1"/>
          </p:cNvSpPr>
          <p:nvPr>
            <p:ph type="sldNum" sz="quarter" idx="12"/>
          </p:nvPr>
        </p:nvSpPr>
        <p:spPr/>
        <p:txBody>
          <a:bodyPr/>
          <a:lstStyle/>
          <a:p>
            <a:fld id="{FAA55752-3BAF-40C2-8655-E6F2DB7A226A}" type="slidenum">
              <a:rPr lang="en-US" smtClean="0"/>
              <a:t>5</a:t>
            </a:fld>
            <a:endParaRPr lang="en-US"/>
          </a:p>
        </p:txBody>
      </p:sp>
    </p:spTree>
    <p:extLst>
      <p:ext uri="{BB962C8B-B14F-4D97-AF65-F5344CB8AC3E}">
        <p14:creationId xmlns:p14="http://schemas.microsoft.com/office/powerpoint/2010/main" val="21272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left)">
                                      <p:cBhvr>
                                        <p:cTn id="15" dur="2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200"/>
                                        <p:tgtEl>
                                          <p:spTgt spid="3">
                                            <p:txEl>
                                              <p:pRg st="3" end="3"/>
                                            </p:txEl>
                                          </p:spTgt>
                                        </p:tgtEl>
                                      </p:cBhvr>
                                    </p:animEffect>
                                  </p:childTnLst>
                                </p:cTn>
                              </p:par>
                            </p:childTnLst>
                          </p:cTn>
                        </p:par>
                        <p:par>
                          <p:cTn id="21" fill="hold">
                            <p:stCondLst>
                              <p:cond delay="2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200"/>
                                        <p:tgtEl>
                                          <p:spTgt spid="3">
                                            <p:txEl>
                                              <p:pRg st="5" end="5"/>
                                            </p:txEl>
                                          </p:spTgt>
                                        </p:tgtEl>
                                      </p:cBhvr>
                                    </p:animEffect>
                                  </p:childTnLst>
                                </p:cTn>
                              </p:par>
                            </p:childTnLst>
                          </p:cTn>
                        </p:par>
                        <p:par>
                          <p:cTn id="30" fill="hold">
                            <p:stCondLst>
                              <p:cond delay="200"/>
                            </p:stCondLst>
                            <p:childTnLst>
                              <p:par>
                                <p:cTn id="31" presetID="22" presetClass="entr" presetSubtype="8"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Procedures</a:t>
            </a:r>
            <a:endParaRPr lang="en-US" dirty="0"/>
          </a:p>
        </p:txBody>
      </p:sp>
      <p:sp>
        <p:nvSpPr>
          <p:cNvPr id="8" name="Content Placeholder 7"/>
          <p:cNvSpPr>
            <a:spLocks noGrp="1"/>
          </p:cNvSpPr>
          <p:nvPr>
            <p:ph idx="1"/>
          </p:nvPr>
        </p:nvSpPr>
        <p:spPr>
          <a:xfrm>
            <a:off x="320603" y="1355194"/>
            <a:ext cx="11567160" cy="5267500"/>
          </a:xfrm>
        </p:spPr>
        <p:txBody>
          <a:bodyPr>
            <a:normAutofit fontScale="92500" lnSpcReduction="20000"/>
          </a:bodyPr>
          <a:lstStyle/>
          <a:p>
            <a:pPr marL="0" indent="0">
              <a:lnSpc>
                <a:spcPct val="120000"/>
              </a:lnSpc>
              <a:spcBef>
                <a:spcPts val="0"/>
              </a:spcBef>
              <a:buNone/>
            </a:pPr>
            <a:r>
              <a:rPr lang="en-US" altLang="en-US" b="1" dirty="0"/>
              <a:t>Definition:</a:t>
            </a:r>
            <a:r>
              <a:rPr lang="en-US" altLang="en-US" dirty="0"/>
              <a:t> routines that do not return values and can take input or output parameters; called explicitly</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latin typeface="Courier New" panose="02070309020205020404" pitchFamily="49" charset="0"/>
                <a:cs typeface="Courier New" panose="02070309020205020404" pitchFamily="49" charset="0"/>
              </a:rPr>
              <a:t> </a:t>
            </a:r>
            <a:r>
              <a:rPr 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OUT</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INOUT</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variable_name</a:t>
            </a:r>
            <a:r>
              <a:rPr lang="en-US" altLang="en-US" sz="2933" dirty="0">
                <a:solidFill>
                  <a:srgbClr val="555555"/>
                </a:solidFill>
                <a:latin typeface="Courier New" panose="02070309020205020404" pitchFamily="49" charset="0"/>
                <a:cs typeface="Courier New" panose="02070309020205020404" pitchFamily="49" charset="0"/>
              </a:rPr>
              <a:t> </a:t>
            </a:r>
            <a:r>
              <a:rPr lang="en-US" altLang="en-US" sz="2933"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altLang="en-US" sz="2933"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variables|cursors|constants</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solidFill>
                  <a:srgbClr val="555555"/>
                </a:solidFill>
                <a:latin typeface="Courier New" panose="02070309020205020404" pitchFamily="49" charset="0"/>
                <a:cs typeface="Courier New" panose="02070309020205020404" pitchFamily="49" charset="0"/>
              </a:rPr>
              <a:t> ;</a:t>
            </a:r>
            <a:endParaRPr lang="en-US" altLang="en-US" sz="2933"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sz="2933" dirty="0"/>
              <a:t>Call the procedure: </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(variable1, variable2, ...);</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6</a:t>
            </a:fld>
            <a:endParaRPr lang="en-US" altLang="en-US" dirty="0"/>
          </a:p>
        </p:txBody>
      </p:sp>
    </p:spTree>
    <p:extLst>
      <p:ext uri="{BB962C8B-B14F-4D97-AF65-F5344CB8AC3E}">
        <p14:creationId xmlns:p14="http://schemas.microsoft.com/office/powerpoint/2010/main" val="39211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200"/>
                                        <p:tgtEl>
                                          <p:spTgt spid="8">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Effect transition="in" filter="wipe(left)">
                                      <p:cBhvr>
                                        <p:cTn id="11" dur="200"/>
                                        <p:tgtEl>
                                          <p:spTgt spid="8">
                                            <p:txEl>
                                              <p:pRg st="7" end="7"/>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200"/>
                                        <p:tgtEl>
                                          <p:spTgt spid="8">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200"/>
                                        <p:tgtEl>
                                          <p:spTgt spid="8">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wipe(left)">
                                      <p:cBhvr>
                                        <p:cTn id="23" dur="200"/>
                                        <p:tgtEl>
                                          <p:spTgt spid="8">
                                            <p:txEl>
                                              <p:pRg st="6" end="6"/>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200"/>
                                        <p:tgtEl>
                                          <p:spTgt spid="8">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wipe(left)">
                                      <p:cBhvr>
                                        <p:cTn id="31" dur="2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animEffect transition="in" filter="fade">
                                      <p:cBhvr>
                                        <p:cTn id="36" dur="500"/>
                                        <p:tgtEl>
                                          <p:spTgt spid="8">
                                            <p:txEl>
                                              <p:pRg st="9" end="9"/>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Effect transition="in" filter="wipe(left)">
                                      <p:cBhvr>
                                        <p:cTn id="39"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Example</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i="1" dirty="0"/>
              <a:t>Procedure:</a:t>
            </a:r>
            <a:r>
              <a:rPr lang="en-US" i="1" dirty="0"/>
              <a:t> </a:t>
            </a:r>
            <a:r>
              <a:rPr lang="en-US" altLang="en-US" i="1" dirty="0"/>
              <a:t>Create a procedure that updates the price of all products by a specified percentage chosen by the user. Call this procedure to increase all product prices by 10 percent and display the new prices.</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double</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10</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2</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1</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 `price`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r>
              <a:rPr lang="en-US" altLang="en-US"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procedure:</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7</a:t>
            </a:fld>
            <a:endParaRPr lang="en-US"/>
          </a:p>
        </p:txBody>
      </p:sp>
    </p:spTree>
    <p:extLst>
      <p:ext uri="{BB962C8B-B14F-4D97-AF65-F5344CB8AC3E}">
        <p14:creationId xmlns:p14="http://schemas.microsoft.com/office/powerpoint/2010/main" val="3189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wipe(left)">
                                      <p:cBhvr>
                                        <p:cTn id="11" dur="200"/>
                                        <p:tgtEl>
                                          <p:spTgt spid="3">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left)">
                                      <p:cBhvr>
                                        <p:cTn id="23" dur="200"/>
                                        <p:tgtEl>
                                          <p:spTgt spid="3">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00"/>
                                        <p:tgtEl>
                                          <p:spTgt spid="3">
                                            <p:txEl>
                                              <p:pRg st="6" end="6"/>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200"/>
                                        <p:tgtEl>
                                          <p:spTgt spid="3">
                                            <p:txEl>
                                              <p:pRg st="4" end="4"/>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2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wipe(left)">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Functions</a:t>
            </a:r>
            <a:endParaRPr lang="en-US" dirty="0"/>
          </a:p>
        </p:txBody>
      </p:sp>
      <p:sp>
        <p:nvSpPr>
          <p:cNvPr id="5" name="Content Placeholder 4"/>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altLang="en-US" b="1" dirty="0"/>
              <a:t>Definition:</a:t>
            </a:r>
            <a:r>
              <a:rPr lang="en-US" altLang="en-US" dirty="0"/>
              <a:t> routines that return values and may take input parameters, called explicitly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variable_name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endPar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variables|cursors|constants</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(variable);</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function_name</a:t>
            </a:r>
            <a:r>
              <a:rPr lang="en-US" dirty="0">
                <a:solidFill>
                  <a:srgbClr val="555555"/>
                </a:solidFill>
                <a:latin typeface="Courier New" panose="02070309020205020404" pitchFamily="49" charset="0"/>
                <a:cs typeface="Courier New" panose="02070309020205020404" pitchFamily="49" charset="0"/>
              </a:rPr>
              <a:t>(variable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 DUAL</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8</a:t>
            </a:fld>
            <a:endParaRPr lang="en-US" altLang="en-US" dirty="0"/>
          </a:p>
        </p:txBody>
      </p:sp>
    </p:spTree>
    <p:extLst>
      <p:ext uri="{BB962C8B-B14F-4D97-AF65-F5344CB8AC3E}">
        <p14:creationId xmlns:p14="http://schemas.microsoft.com/office/powerpoint/2010/main" val="28718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Effect transition="in" filter="wipe(left)">
                                      <p:cBhvr>
                                        <p:cTn id="11" dur="200"/>
                                        <p:tgtEl>
                                          <p:spTgt spid="5">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wipe(left)">
                                      <p:cBhvr>
                                        <p:cTn id="23" dur="200"/>
                                        <p:tgtEl>
                                          <p:spTgt spid="5">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200"/>
                                        <p:tgtEl>
                                          <p:spTgt spid="5">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wipe(left)">
                                      <p:cBhvr>
                                        <p:cTn id="43" dur="2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Function Example</a:t>
            </a:r>
          </a:p>
        </p:txBody>
      </p:sp>
      <p:sp>
        <p:nvSpPr>
          <p:cNvPr id="5" name="Content Placeholder 4"/>
          <p:cNvSpPr>
            <a:spLocks noGrp="1"/>
          </p:cNvSpPr>
          <p:nvPr>
            <p:ph idx="1"/>
          </p:nvPr>
        </p:nvSpPr>
        <p:spPr>
          <a:xfrm>
            <a:off x="312420" y="1355194"/>
            <a:ext cx="11567160" cy="5366281"/>
          </a:xfrm>
        </p:spPr>
        <p:txBody>
          <a:bodyPr>
            <a:normAutofit lnSpcReduction="10000"/>
          </a:bodyPr>
          <a:lstStyle/>
          <a:p>
            <a:pPr marL="0" indent="0">
              <a:lnSpc>
                <a:spcPct val="120000"/>
              </a:lnSpc>
              <a:spcBef>
                <a:spcPts val="0"/>
              </a:spcBef>
              <a:buNone/>
            </a:pPr>
            <a:r>
              <a:rPr lang="en-US" b="1" i="1" dirty="0"/>
              <a:t>Function:</a:t>
            </a:r>
            <a:r>
              <a:rPr lang="en-US" i="1" dirty="0"/>
              <a:t> Create a function named </a:t>
            </a:r>
            <a:r>
              <a:rPr lang="en-US" i="1" dirty="0" err="1"/>
              <a:t>get_payment_type</a:t>
            </a:r>
            <a:r>
              <a:rPr lang="en-US" i="1" dirty="0"/>
              <a:t> that returns the payment type for a particular order.</a:t>
            </a:r>
            <a:endParaRPr lang="en-US" altLang="en-US" i="1"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integer</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 DISTINCT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`payment`</a:t>
            </a:r>
            <a:r>
              <a:rPr lang="en-US" altLang="en-US" dirty="0">
                <a:solidFill>
                  <a:srgbClr val="555555"/>
                </a:solidFill>
                <a:latin typeface="Courier New" panose="02070309020205020404" pitchFamily="49" charset="0"/>
                <a:cs typeface="Courier New" panose="02070309020205020404" pitchFamily="49" charset="0"/>
              </a:rPr>
              <a:t> p</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JOIN</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payment_type</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payment_type_id</a:t>
            </a:r>
            <a:r>
              <a:rPr lang="en-US" altLang="en-US" dirty="0">
                <a:solidFill>
                  <a:srgbClr val="770088"/>
                </a:solidFill>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err="1">
                <a:solidFill>
                  <a:srgbClr val="770088"/>
                </a:solidFill>
                <a:latin typeface="Courier New" panose="02070309020205020404" pitchFamily="49" charset="0"/>
                <a:cs typeface="Courier New" panose="02070309020205020404" pitchFamily="49" charset="0"/>
              </a:rPr>
              <a:t>payment_type_id</a:t>
            </a:r>
            <a:endParaRPr lang="en-US" altLang="en-US" dirty="0">
              <a:solidFill>
                <a:srgbClr val="770088"/>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WHERE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AS</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pmt_type</a:t>
            </a:r>
            <a:r>
              <a:rPr lang="en-US" altLang="en-US" dirty="0">
                <a:solidFill>
                  <a:srgbClr val="770088"/>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`order`</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ORDER</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BY</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9</a:t>
            </a:fld>
            <a:endParaRPr lang="en-US" altLang="en-US" dirty="0"/>
          </a:p>
        </p:txBody>
      </p:sp>
    </p:spTree>
    <p:extLst>
      <p:ext uri="{BB962C8B-B14F-4D97-AF65-F5344CB8AC3E}">
        <p14:creationId xmlns:p14="http://schemas.microsoft.com/office/powerpoint/2010/main" val="14195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animEffect transition="in" filter="wipe(left)">
                                      <p:cBhvr>
                                        <p:cTn id="11" dur="200"/>
                                        <p:tgtEl>
                                          <p:spTgt spid="5">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wipe(left)">
                                      <p:cBhvr>
                                        <p:cTn id="23" dur="200"/>
                                        <p:tgtEl>
                                          <p:spTgt spid="5">
                                            <p:txEl>
                                              <p:pRg st="10" end="10"/>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wipe(left)">
                                      <p:cBhvr>
                                        <p:cTn id="39" dur="200"/>
                                        <p:tgtEl>
                                          <p:spTgt spid="5">
                                            <p:txEl>
                                              <p:pRg st="7" end="7"/>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200"/>
                                        <p:tgtEl>
                                          <p:spTgt spid="5">
                                            <p:txEl>
                                              <p:pRg st="8" end="8"/>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2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Effect transition="in" filter="wipe(left)">
                                      <p:cBhvr>
                                        <p:cTn id="55" dur="200"/>
                                        <p:tgtEl>
                                          <p:spTgt spid="5">
                                            <p:txEl>
                                              <p:pRg st="14" end="14"/>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5">
                                            <p:txEl>
                                              <p:pRg st="15" end="15"/>
                                            </p:txEl>
                                          </p:spTgt>
                                        </p:tgtEl>
                                        <p:attrNameLst>
                                          <p:attrName>style.visibility</p:attrName>
                                        </p:attrNameLst>
                                      </p:cBhvr>
                                      <p:to>
                                        <p:strVal val="visible"/>
                                      </p:to>
                                    </p:set>
                                    <p:animEffect transition="in" filter="wipe(left)">
                                      <p:cBhvr>
                                        <p:cTn id="58" dur="200"/>
                                        <p:tgtEl>
                                          <p:spTgt spid="5">
                                            <p:txEl>
                                              <p:pRg st="15" end="15"/>
                                            </p:txEl>
                                          </p:spTgt>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wipe(left)">
                                      <p:cBhvr>
                                        <p:cTn id="62" dur="2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1925</TotalTime>
  <Words>4455</Words>
  <Application>Microsoft Office PowerPoint</Application>
  <PresentationFormat>Widescreen</PresentationFormat>
  <Paragraphs>518</Paragraphs>
  <Slides>33</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Raleway</vt:lpstr>
      <vt:lpstr>Tahoma</vt:lpstr>
      <vt:lpstr>Courier New</vt:lpstr>
      <vt:lpstr>Calibri</vt:lpstr>
      <vt:lpstr>Arial</vt:lpstr>
      <vt:lpstr>Roboto Mono</vt:lpstr>
      <vt:lpstr>Courier</vt:lpstr>
      <vt:lpstr>Lustria</vt:lpstr>
      <vt:lpstr>Roboto</vt:lpstr>
      <vt:lpstr>Lato</vt:lpstr>
      <vt:lpstr>Streamline</vt:lpstr>
      <vt:lpstr>  Advanced Database Functions</vt:lpstr>
      <vt:lpstr>Routines</vt:lpstr>
      <vt:lpstr>SQL/Persistent Stored Modules (SQL/PSM)</vt:lpstr>
      <vt:lpstr>Declaring Variables</vt:lpstr>
      <vt:lpstr>If/Then Logic</vt:lpstr>
      <vt:lpstr>Procedures</vt:lpstr>
      <vt:lpstr>Procedure Example</vt:lpstr>
      <vt:lpstr>Functions</vt:lpstr>
      <vt:lpstr>Function Example</vt:lpstr>
      <vt:lpstr>Triggers</vt:lpstr>
      <vt:lpstr>Trigger Example</vt:lpstr>
      <vt:lpstr>Remove Procedures, Functions, or Triggers</vt:lpstr>
      <vt:lpstr>Review: Class 5 – Cleaning Data Using SQL</vt:lpstr>
      <vt:lpstr>Class 6 Objectives</vt:lpstr>
      <vt:lpstr>What is the need for data manipulation?</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Exercises</vt:lpstr>
      <vt:lpstr>Handling Missing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47</cp:revision>
  <dcterms:modified xsi:type="dcterms:W3CDTF">2021-10-17T14:55:01Z</dcterms:modified>
</cp:coreProperties>
</file>